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7" r:id="rId1"/>
  </p:sldMasterIdLst>
  <p:sldIdLst>
    <p:sldId id="262" r:id="rId2"/>
    <p:sldId id="256" r:id="rId3"/>
    <p:sldId id="257" r:id="rId4"/>
    <p:sldId id="258" r:id="rId5"/>
    <p:sldId id="260" r:id="rId6"/>
    <p:sldId id="259" r:id="rId7"/>
    <p:sldId id="261" r:id="rId8"/>
    <p:sldId id="263" r:id="rId9"/>
    <p:sldId id="264" r:id="rId10"/>
    <p:sldId id="265" r:id="rId11"/>
    <p:sldId id="267" r:id="rId12"/>
    <p:sldId id="266" r:id="rId13"/>
    <p:sldId id="268" r:id="rId14"/>
    <p:sldId id="270" r:id="rId15"/>
    <p:sldId id="274" r:id="rId16"/>
    <p:sldId id="269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</p:sldIdLst>
  <p:sldSz cx="6858000" cy="9144000" type="screen4x3"/>
  <p:notesSz cx="6889750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ijl, lich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ijl, licht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782" autoAdjust="0"/>
    <p:restoredTop sz="94660"/>
  </p:normalViewPr>
  <p:slideViewPr>
    <p:cSldViewPr>
      <p:cViewPr varScale="1">
        <p:scale>
          <a:sx n="83" d="100"/>
          <a:sy n="83" d="100"/>
        </p:scale>
        <p:origin x="2910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8-2-2024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145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8-2-2024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847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8-2-2024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1714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8-2-2024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1763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8-2-2024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7823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8-2-2024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24537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8-2-2024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5459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8-2-2024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0145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8-2-2024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3134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8-2-2024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36617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8-2-2024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385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8-2-2024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7096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548680" y="539552"/>
            <a:ext cx="5832648" cy="80648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In dit document staan de tweetekenklanken:</a:t>
            </a:r>
          </a:p>
          <a:p>
            <a:pPr algn="ctr"/>
            <a:r>
              <a:rPr lang="nl-NL" dirty="0" smtClean="0"/>
              <a:t>oe-ui-ie-ei-ij-</a:t>
            </a:r>
            <a:r>
              <a:rPr lang="nl-NL" dirty="0" err="1" smtClean="0"/>
              <a:t>eu</a:t>
            </a:r>
            <a:r>
              <a:rPr lang="nl-NL" dirty="0" smtClean="0"/>
              <a:t>-au-</a:t>
            </a:r>
            <a:r>
              <a:rPr lang="nl-NL" dirty="0" err="1" smtClean="0"/>
              <a:t>ou</a:t>
            </a:r>
            <a:endParaRPr lang="nl-NL" dirty="0" smtClean="0"/>
          </a:p>
          <a:p>
            <a:pPr algn="ctr"/>
            <a:r>
              <a:rPr lang="nl-NL" dirty="0" smtClean="0"/>
              <a:t>In </a:t>
            </a:r>
            <a:r>
              <a:rPr lang="nl-NL" dirty="0" err="1" smtClean="0"/>
              <a:t>thepicture</a:t>
            </a:r>
            <a:r>
              <a:rPr lang="nl-NL" dirty="0" smtClean="0"/>
              <a:t>!</a:t>
            </a:r>
          </a:p>
          <a:p>
            <a:pPr algn="ctr"/>
            <a:endParaRPr lang="nl-NL" dirty="0"/>
          </a:p>
          <a:p>
            <a:pPr algn="ctr"/>
            <a:r>
              <a:rPr lang="nl-NL" dirty="0" smtClean="0"/>
              <a:t>Van ieder tweetekenklank is er een kort dictee met 5 zinnen.</a:t>
            </a:r>
          </a:p>
          <a:p>
            <a:pPr algn="ctr"/>
            <a:r>
              <a:rPr lang="nl-NL" dirty="0" smtClean="0"/>
              <a:t>Nakijkblad voor op het </a:t>
            </a:r>
            <a:r>
              <a:rPr lang="nl-NL" dirty="0" err="1" smtClean="0"/>
              <a:t>digibord</a:t>
            </a:r>
            <a:r>
              <a:rPr lang="nl-NL" dirty="0" smtClean="0"/>
              <a:t> of om te printen.</a:t>
            </a:r>
          </a:p>
          <a:p>
            <a:pPr algn="ctr"/>
            <a:r>
              <a:rPr lang="nl-NL" dirty="0" smtClean="0"/>
              <a:t>Daarnaast is er van ieder tweetekenklank ook een invullesje De woorden waar ze uit moeten kiezen staan erboven.</a:t>
            </a:r>
          </a:p>
          <a:p>
            <a:pPr algn="ctr"/>
            <a:r>
              <a:rPr lang="nl-NL" dirty="0" smtClean="0"/>
              <a:t>Ook hier is een nakijkblad bijgevoegd.</a:t>
            </a:r>
          </a:p>
          <a:p>
            <a:pPr algn="ctr"/>
            <a:endParaRPr lang="nl-NL" dirty="0"/>
          </a:p>
          <a:p>
            <a:pPr algn="ctr"/>
            <a:r>
              <a:rPr lang="nl-NL" b="1" u="sng" dirty="0" smtClean="0"/>
              <a:t>Andere mogelijkheden zijn:</a:t>
            </a:r>
          </a:p>
          <a:p>
            <a:pPr algn="ctr"/>
            <a:r>
              <a:rPr lang="nl-NL" dirty="0" smtClean="0"/>
              <a:t>Alle nakijkwoorden van de dictees losknippen.</a:t>
            </a:r>
            <a:br>
              <a:rPr lang="nl-NL" dirty="0" smtClean="0"/>
            </a:br>
            <a:r>
              <a:rPr lang="nl-NL" dirty="0" smtClean="0"/>
              <a:t>In het lokaal de tweetekenklanken ophangen.</a:t>
            </a:r>
            <a:br>
              <a:rPr lang="nl-NL" dirty="0" smtClean="0"/>
            </a:br>
            <a:r>
              <a:rPr lang="nl-NL" dirty="0" smtClean="0"/>
              <a:t>De leerlingen pakken een woordje en plakken dat zo snel mogelijk onder het juiste tweetekenklank.</a:t>
            </a:r>
          </a:p>
          <a:p>
            <a:pPr algn="ctr"/>
            <a:endParaRPr lang="nl-NL" dirty="0"/>
          </a:p>
          <a:p>
            <a:pPr algn="ctr"/>
            <a:r>
              <a:rPr lang="nl-NL" dirty="0" smtClean="0"/>
              <a:t>De kinderen kunnen het dictee ook bij elkaar afnemen en samen nakijken.</a:t>
            </a:r>
          </a:p>
          <a:p>
            <a:pPr algn="ctr"/>
            <a:endParaRPr lang="nl-NL" dirty="0"/>
          </a:p>
          <a:p>
            <a:pPr algn="ctr"/>
            <a:r>
              <a:rPr lang="nl-NL" dirty="0" smtClean="0"/>
              <a:t>Het dictee gebruiken kun je ook als volgt gebruiken:</a:t>
            </a:r>
            <a:br>
              <a:rPr lang="nl-NL" dirty="0" smtClean="0"/>
            </a:br>
            <a:r>
              <a:rPr lang="nl-NL" dirty="0" smtClean="0"/>
              <a:t> De kinderen lezen de zin en onderstrepen het juiste tweetekenklank.</a:t>
            </a:r>
          </a:p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2476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2115063" y="7586849"/>
            <a:ext cx="23981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invullen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hthoek 4"/>
          <p:cNvSpPr/>
          <p:nvPr/>
        </p:nvSpPr>
        <p:spPr>
          <a:xfrm rot="21125642">
            <a:off x="4303177" y="679647"/>
            <a:ext cx="294605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kauwen</a:t>
            </a:r>
            <a:endParaRPr lang="nl-NL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3539281" y="2311674"/>
            <a:ext cx="1300356" cy="141577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rauwe</a:t>
            </a:r>
            <a:endParaRPr lang="nl-NL" sz="3200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hthoek 6"/>
          <p:cNvSpPr/>
          <p:nvPr/>
        </p:nvSpPr>
        <p:spPr>
          <a:xfrm rot="559995">
            <a:off x="3456721" y="1073928"/>
            <a:ext cx="2276584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6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blauw</a:t>
            </a:r>
            <a:endParaRPr lang="nl-NL" sz="6600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Rechthoek 7"/>
          <p:cNvSpPr/>
          <p:nvPr/>
        </p:nvSpPr>
        <p:spPr>
          <a:xfrm rot="19481068">
            <a:off x="1304232" y="1395770"/>
            <a:ext cx="2082621" cy="203132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7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lauw</a:t>
            </a:r>
            <a:endParaRPr lang="nl-NL" sz="7200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hthoek 8"/>
          <p:cNvSpPr/>
          <p:nvPr/>
        </p:nvSpPr>
        <p:spPr>
          <a:xfrm rot="777730">
            <a:off x="543358" y="382850"/>
            <a:ext cx="206979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pauze</a:t>
            </a:r>
            <a:endParaRPr lang="nl-NL" sz="5400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501626" y="3512451"/>
            <a:ext cx="57702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moet je eten goed ……………… 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grote …………….is zo weer voorbij.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Mijn lievelingskleur is ….…………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 eet graag een ……………wortel.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juf drinkt haar thee altijd …………….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32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2132856" y="7373763"/>
            <a:ext cx="251876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</a:t>
            </a:r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akijken</a:t>
            </a:r>
          </a:p>
          <a:p>
            <a:pPr algn="ctr"/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980728" y="1259632"/>
            <a:ext cx="53285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</a:t>
            </a:r>
          </a:p>
          <a:p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moet je eten goed </a:t>
            </a:r>
            <a:r>
              <a:rPr lang="nl-NL" sz="2000" u="sng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kauwen.</a:t>
            </a:r>
            <a:endParaRPr lang="nl-NL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grote </a:t>
            </a:r>
            <a:r>
              <a:rPr lang="nl-NL" sz="2000" u="sng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pauze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zo weer voorbij.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Mijn lievelingskleur is </a:t>
            </a:r>
            <a:r>
              <a:rPr lang="nl-NL" sz="2000" u="sng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blauw.</a:t>
            </a:r>
            <a:endParaRPr lang="nl-NL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 eet graag een </a:t>
            </a:r>
            <a:r>
              <a:rPr lang="nl-NL" sz="2000" u="sng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rauwe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wortel.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juf drinkt haar thee altijd </a:t>
            </a:r>
            <a:r>
              <a:rPr lang="nl-NL" sz="2000" u="sng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lauw.</a:t>
            </a:r>
            <a:endParaRPr lang="nl-NL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320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2115063" y="7586849"/>
            <a:ext cx="23981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invullen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hthoek 4"/>
          <p:cNvSpPr/>
          <p:nvPr/>
        </p:nvSpPr>
        <p:spPr>
          <a:xfrm rot="21125642">
            <a:off x="4303177" y="679647"/>
            <a:ext cx="294605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mouwen</a:t>
            </a:r>
            <a:endParaRPr lang="nl-NL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2642566" y="2308128"/>
            <a:ext cx="1619354" cy="141577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gebouw</a:t>
            </a:r>
            <a:endParaRPr lang="nl-NL" sz="3200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hthoek 6"/>
          <p:cNvSpPr/>
          <p:nvPr/>
        </p:nvSpPr>
        <p:spPr>
          <a:xfrm rot="559995">
            <a:off x="3693965" y="1489426"/>
            <a:ext cx="180209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6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hout</a:t>
            </a:r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Rechthoek 7"/>
          <p:cNvSpPr/>
          <p:nvPr/>
        </p:nvSpPr>
        <p:spPr>
          <a:xfrm rot="19481068">
            <a:off x="942892" y="851635"/>
            <a:ext cx="372409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7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oerwoud</a:t>
            </a:r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hthoek 8"/>
          <p:cNvSpPr/>
          <p:nvPr/>
        </p:nvSpPr>
        <p:spPr>
          <a:xfrm rot="777730">
            <a:off x="716482" y="382850"/>
            <a:ext cx="172354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goud</a:t>
            </a:r>
            <a:endParaRPr lang="nl-NL" sz="5400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Rechthoek 1"/>
          <p:cNvSpPr/>
          <p:nvPr/>
        </p:nvSpPr>
        <p:spPr>
          <a:xfrm>
            <a:off x="442937" y="3128011"/>
            <a:ext cx="6192688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………….is een mooie kleur.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Mijn </a:t>
            </a:r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T-shirts 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heeft korte ……………..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buurman hakt het ……………in stukjes.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is warm in het ………………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Mijn vader werkt in een </a:t>
            </a:r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……………met liften.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91516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2132856" y="7373763"/>
            <a:ext cx="251876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</a:t>
            </a:r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akijken</a:t>
            </a:r>
          </a:p>
          <a:p>
            <a:pPr algn="ctr"/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hthoek 1"/>
          <p:cNvSpPr/>
          <p:nvPr/>
        </p:nvSpPr>
        <p:spPr>
          <a:xfrm>
            <a:off x="332656" y="1043608"/>
            <a:ext cx="583264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ou</a:t>
            </a:r>
            <a:endParaRPr lang="nl-NL" sz="24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nl-NL" sz="2000" u="sng" dirty="0" smtClean="0">
                <a:solidFill>
                  <a:srgbClr val="595959"/>
                </a:solidFill>
                <a:latin typeface="Arial" panose="020B0604020202020204" pitchFamily="34" charset="0"/>
              </a:rPr>
              <a:t>Goud</a:t>
            </a:r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</a:rPr>
              <a:t> 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</a:rPr>
              <a:t>is een mooie kleur.</a:t>
            </a:r>
            <a:endParaRPr lang="nl-NL" sz="2000" dirty="0"/>
          </a:p>
          <a:p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</a:rPr>
              <a:t>Mijn </a:t>
            </a:r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</a:rPr>
              <a:t>T-shirt 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</a:rPr>
              <a:t>heeft korte </a:t>
            </a:r>
            <a:r>
              <a:rPr lang="nl-NL" sz="2000" u="sng" dirty="0">
                <a:solidFill>
                  <a:srgbClr val="595959"/>
                </a:solidFill>
                <a:latin typeface="Arial" panose="020B0604020202020204" pitchFamily="34" charset="0"/>
              </a:rPr>
              <a:t>mouwen</a:t>
            </a:r>
            <a:endParaRPr lang="nl-NL" sz="2000" u="sng" dirty="0"/>
          </a:p>
          <a:p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</a:rPr>
              <a:t>De buurman hakt het </a:t>
            </a:r>
            <a:r>
              <a:rPr lang="nl-NL" sz="2000" u="sng" dirty="0">
                <a:solidFill>
                  <a:srgbClr val="595959"/>
                </a:solidFill>
                <a:latin typeface="Arial" panose="020B0604020202020204" pitchFamily="34" charset="0"/>
              </a:rPr>
              <a:t>hout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</a:rPr>
              <a:t> in stukjes.</a:t>
            </a:r>
            <a:endParaRPr lang="nl-NL" sz="2000" dirty="0"/>
          </a:p>
          <a:p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</a:rPr>
              <a:t>Het is warm in het </a:t>
            </a:r>
            <a:r>
              <a:rPr lang="nl-NL" sz="2000" u="sng" dirty="0">
                <a:solidFill>
                  <a:srgbClr val="595959"/>
                </a:solidFill>
                <a:latin typeface="Arial" panose="020B0604020202020204" pitchFamily="34" charset="0"/>
              </a:rPr>
              <a:t>oerwoud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</a:rPr>
              <a:t>.</a:t>
            </a:r>
            <a:endParaRPr lang="nl-NL" sz="2000" dirty="0"/>
          </a:p>
          <a:p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</a:rPr>
              <a:t>Mijn vader werkt in een groot </a:t>
            </a:r>
            <a:r>
              <a:rPr lang="nl-NL" sz="2000" u="sng" dirty="0">
                <a:solidFill>
                  <a:srgbClr val="595959"/>
                </a:solidFill>
                <a:latin typeface="Arial" panose="020B0604020202020204" pitchFamily="34" charset="0"/>
              </a:rPr>
              <a:t>gebouw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</a:rPr>
              <a:t>.</a:t>
            </a:r>
            <a:endParaRPr lang="nl-NL" sz="2000" dirty="0"/>
          </a:p>
          <a:p>
            <a:r>
              <a:rPr lang="nl-NL" sz="2000" dirty="0"/>
              <a:t/>
            </a:r>
            <a:br>
              <a:rPr lang="nl-NL" sz="2000" dirty="0"/>
            </a:b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18419015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2651578" y="7668344"/>
            <a:ext cx="19148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dictee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908720" y="395536"/>
            <a:ext cx="479617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/>
              <a:t/>
            </a:r>
            <a:br>
              <a:rPr lang="nl-NL" sz="2800" dirty="0"/>
            </a:br>
            <a:endParaRPr lang="nl-NL" sz="2800" dirty="0"/>
          </a:p>
        </p:txBody>
      </p:sp>
      <p:sp>
        <p:nvSpPr>
          <p:cNvPr id="5" name="Rechthoek 4"/>
          <p:cNvSpPr/>
          <p:nvPr/>
        </p:nvSpPr>
        <p:spPr>
          <a:xfrm>
            <a:off x="980728" y="1043608"/>
            <a:ext cx="416277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  <a:latin typeface="Arial" panose="020B0604020202020204" pitchFamily="34" charset="0"/>
              </a:rPr>
              <a:t>ei</a:t>
            </a:r>
            <a:endParaRPr lang="nl-NL" sz="2400" dirty="0">
              <a:solidFill>
                <a:srgbClr val="FF0000"/>
              </a:solidFill>
            </a:endParaRPr>
          </a:p>
          <a:p>
            <a:r>
              <a:rPr lang="nl-NL" sz="2400" dirty="0">
                <a:solidFill>
                  <a:srgbClr val="595959"/>
                </a:solidFill>
                <a:latin typeface="Arial" panose="020B0604020202020204" pitchFamily="34" charset="0"/>
              </a:rPr>
              <a:t>Er zit een reiger bij de sloot.</a:t>
            </a:r>
            <a:endParaRPr lang="nl-NL" sz="2400" dirty="0"/>
          </a:p>
          <a:p>
            <a:r>
              <a:rPr lang="nl-NL" sz="2400" dirty="0">
                <a:solidFill>
                  <a:srgbClr val="595959"/>
                </a:solidFill>
                <a:latin typeface="Arial" panose="020B0604020202020204" pitchFamily="34" charset="0"/>
              </a:rPr>
              <a:t>In de wei legt een kievit zijn ei.</a:t>
            </a:r>
            <a:endParaRPr lang="nl-NL" sz="2400" dirty="0"/>
          </a:p>
          <a:p>
            <a:r>
              <a:rPr lang="nl-NL" sz="2400" dirty="0">
                <a:solidFill>
                  <a:srgbClr val="595959"/>
                </a:solidFill>
                <a:latin typeface="Arial" panose="020B0604020202020204" pitchFamily="34" charset="0"/>
              </a:rPr>
              <a:t>Het zeil van de boot is groen.</a:t>
            </a:r>
            <a:endParaRPr lang="nl-NL" sz="2400" dirty="0"/>
          </a:p>
          <a:p>
            <a:r>
              <a:rPr lang="nl-NL" sz="2400" dirty="0">
                <a:solidFill>
                  <a:srgbClr val="595959"/>
                </a:solidFill>
                <a:latin typeface="Arial" panose="020B0604020202020204" pitchFamily="34" charset="0"/>
              </a:rPr>
              <a:t>De berg is erg steil.</a:t>
            </a:r>
            <a:endParaRPr lang="nl-NL" sz="2400" dirty="0"/>
          </a:p>
          <a:p>
            <a:r>
              <a:rPr lang="nl-NL" sz="2400" dirty="0">
                <a:solidFill>
                  <a:srgbClr val="595959"/>
                </a:solidFill>
                <a:latin typeface="Arial" panose="020B0604020202020204" pitchFamily="34" charset="0"/>
              </a:rPr>
              <a:t>De koning woont in een groot paleis.</a:t>
            </a:r>
            <a:endParaRPr lang="nl-NL" sz="2400" dirty="0"/>
          </a:p>
          <a:p>
            <a:r>
              <a:rPr lang="nl-NL" sz="2400" dirty="0"/>
              <a:t/>
            </a:r>
            <a:br>
              <a:rPr lang="nl-NL" sz="2400" dirty="0"/>
            </a:br>
            <a:r>
              <a:rPr lang="nl-NL" sz="2400" dirty="0">
                <a:solidFill>
                  <a:srgbClr val="FF0000"/>
                </a:solidFill>
                <a:latin typeface="Arial" panose="020B0604020202020204" pitchFamily="34" charset="0"/>
              </a:rPr>
              <a:t>ij</a:t>
            </a:r>
            <a:endParaRPr lang="nl-NL" sz="2400" dirty="0">
              <a:solidFill>
                <a:srgbClr val="FF0000"/>
              </a:solidFill>
            </a:endParaRPr>
          </a:p>
          <a:p>
            <a:r>
              <a:rPr lang="nl-NL" sz="2400" dirty="0">
                <a:solidFill>
                  <a:srgbClr val="595959"/>
                </a:solidFill>
                <a:latin typeface="Arial" panose="020B0604020202020204" pitchFamily="34" charset="0"/>
              </a:rPr>
              <a:t>Mijn oom is heel rijk.</a:t>
            </a:r>
            <a:endParaRPr lang="nl-NL" sz="2400" dirty="0"/>
          </a:p>
          <a:p>
            <a:r>
              <a:rPr lang="nl-NL" sz="2400" dirty="0">
                <a:solidFill>
                  <a:srgbClr val="595959"/>
                </a:solidFill>
                <a:latin typeface="Arial" panose="020B0604020202020204" pitchFamily="34" charset="0"/>
              </a:rPr>
              <a:t>De tijger ligt te slapen op een steen.</a:t>
            </a:r>
            <a:endParaRPr lang="nl-NL" sz="2400" dirty="0"/>
          </a:p>
          <a:p>
            <a:r>
              <a:rPr lang="nl-NL" sz="2400" dirty="0">
                <a:solidFill>
                  <a:srgbClr val="595959"/>
                </a:solidFill>
                <a:latin typeface="Arial" panose="020B0604020202020204" pitchFamily="34" charset="0"/>
              </a:rPr>
              <a:t>Wij hebben radijs in de tuin.</a:t>
            </a:r>
            <a:endParaRPr lang="nl-NL" sz="2400" dirty="0"/>
          </a:p>
          <a:p>
            <a:r>
              <a:rPr lang="nl-NL" sz="2400" dirty="0">
                <a:solidFill>
                  <a:srgbClr val="595959"/>
                </a:solidFill>
                <a:latin typeface="Arial" panose="020B0604020202020204" pitchFamily="34" charset="0"/>
              </a:rPr>
              <a:t>De pruik is grijs met wit.</a:t>
            </a:r>
            <a:endParaRPr lang="nl-NL" sz="2400" dirty="0"/>
          </a:p>
          <a:p>
            <a:r>
              <a:rPr lang="nl-NL" sz="2400" dirty="0">
                <a:solidFill>
                  <a:srgbClr val="595959"/>
                </a:solidFill>
                <a:latin typeface="Arial" panose="020B0604020202020204" pitchFamily="34" charset="0"/>
              </a:rPr>
              <a:t>De indiaan zoekt zijn pijl.</a:t>
            </a:r>
            <a:endParaRPr lang="nl-NL" sz="2400" dirty="0"/>
          </a:p>
          <a:p>
            <a:r>
              <a:rPr lang="nl-NL" sz="2400" dirty="0"/>
              <a:t/>
            </a:r>
            <a:br>
              <a:rPr lang="nl-NL" sz="2400" dirty="0"/>
            </a:b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62801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>
            <a:off x="2348880" y="7404592"/>
            <a:ext cx="251876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</a:t>
            </a:r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akijken</a:t>
            </a:r>
          </a:p>
          <a:p>
            <a:pPr algn="ctr"/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1310853" y="827584"/>
            <a:ext cx="459482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endParaRPr lang="nl-NL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reiger</a:t>
            </a:r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       </a:t>
            </a:r>
            <a:r>
              <a:rPr lang="nl-NL" sz="28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zeil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wei</a:t>
            </a:r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          </a:t>
            </a:r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8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steil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ei                paleis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6" name="Rechthoek 5"/>
          <p:cNvSpPr/>
          <p:nvPr/>
        </p:nvSpPr>
        <p:spPr>
          <a:xfrm>
            <a:off x="1310852" y="4172938"/>
            <a:ext cx="3918347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</a:t>
            </a:r>
            <a:endParaRPr lang="nl-NL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rijk </a:t>
            </a:r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        </a:t>
            </a:r>
            <a:r>
              <a:rPr lang="nl-NL" sz="28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grijs</a:t>
            </a:r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8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tijger</a:t>
            </a:r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     </a:t>
            </a:r>
            <a:r>
              <a:rPr lang="nl-NL" sz="28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pijl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radijs</a:t>
            </a:r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        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17632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908720" y="3347864"/>
            <a:ext cx="547260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………….staat klaar voor vertrek.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……… leggen de meeste vogels een ………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schoonmaker ………………. de vloer.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………………………wordt goed gebruikt.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kinderboerderij heeft 2 …………..en 1 koe.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2115063" y="7586849"/>
            <a:ext cx="23981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invullen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4941168" y="1122285"/>
            <a:ext cx="151727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</a:t>
            </a:r>
            <a:r>
              <a:rPr lang="nl-NL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rein</a:t>
            </a: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Rechthoek 5"/>
          <p:cNvSpPr/>
          <p:nvPr/>
        </p:nvSpPr>
        <p:spPr>
          <a:xfrm rot="19763927">
            <a:off x="692696" y="467544"/>
            <a:ext cx="1548822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6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mei</a:t>
            </a:r>
            <a:endParaRPr lang="nl-NL" sz="6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3030876" y="331655"/>
            <a:ext cx="61414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endParaRPr lang="nl-NL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1340768" y="1799393"/>
            <a:ext cx="2807179" cy="215443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8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nl-NL" sz="80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weilt</a:t>
            </a: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hthoek 8"/>
          <p:cNvSpPr/>
          <p:nvPr/>
        </p:nvSpPr>
        <p:spPr>
          <a:xfrm>
            <a:off x="3022628" y="522102"/>
            <a:ext cx="339227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</a:t>
            </a:r>
            <a:r>
              <a:rPr lang="nl-NL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choolplein</a:t>
            </a: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hthoek 9"/>
          <p:cNvSpPr/>
          <p:nvPr/>
        </p:nvSpPr>
        <p:spPr>
          <a:xfrm rot="1527250">
            <a:off x="4876998" y="2267744"/>
            <a:ext cx="1300356" cy="141577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nl-NL" sz="32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eiten</a:t>
            </a: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2216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2132856" y="7373763"/>
            <a:ext cx="251876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</a:t>
            </a:r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akijken</a:t>
            </a:r>
          </a:p>
          <a:p>
            <a:pPr algn="ctr"/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655935" y="1331640"/>
            <a:ext cx="5472608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</a:p>
          <a:p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nl-NL" sz="2000" u="sng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trein</a:t>
            </a:r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staat 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klaar voor vertrek.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nl-NL" sz="2000" u="sng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 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leggen de meeste vogels een </a:t>
            </a:r>
            <a:r>
              <a:rPr lang="nl-NL" sz="2000" u="sng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ei.</a:t>
            </a:r>
            <a:endParaRPr lang="nl-NL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schoonmaker </a:t>
            </a:r>
            <a:r>
              <a:rPr lang="nl-NL" sz="2000" u="sng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dweilt</a:t>
            </a:r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vloer.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</a:t>
            </a:r>
            <a:r>
              <a:rPr lang="nl-NL" sz="2000" u="sng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schoolplein</a:t>
            </a:r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wordt 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goed gebruikt.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kinderboerderij heeft 2 </a:t>
            </a:r>
            <a:r>
              <a:rPr lang="nl-NL" sz="2000" u="sng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geiten</a:t>
            </a:r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koe.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567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2115063" y="7586849"/>
            <a:ext cx="23981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invullen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hthoek 4"/>
          <p:cNvSpPr/>
          <p:nvPr/>
        </p:nvSpPr>
        <p:spPr>
          <a:xfrm rot="250026">
            <a:off x="4606788" y="324527"/>
            <a:ext cx="193117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ijstent</a:t>
            </a:r>
            <a:endParaRPr lang="nl-NL" sz="5400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Rechthoek 5"/>
          <p:cNvSpPr/>
          <p:nvPr/>
        </p:nvSpPr>
        <p:spPr>
          <a:xfrm rot="19763927">
            <a:off x="175729" y="467544"/>
            <a:ext cx="258275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6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krijtjes</a:t>
            </a:r>
            <a:endParaRPr lang="nl-NL" sz="6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3030876" y="331655"/>
            <a:ext cx="61414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rij</a:t>
            </a:r>
            <a:endParaRPr lang="nl-NL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1568394" y="1799393"/>
            <a:ext cx="2351926" cy="215443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8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bijna</a:t>
            </a:r>
            <a:endParaRPr lang="nl-NL" sz="8000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hthoek 8"/>
          <p:cNvSpPr/>
          <p:nvPr/>
        </p:nvSpPr>
        <p:spPr>
          <a:xfrm rot="965390">
            <a:off x="2453031" y="912795"/>
            <a:ext cx="238398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glijbaan</a:t>
            </a:r>
            <a:endParaRPr lang="nl-NL" sz="5400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hthoek 10"/>
          <p:cNvSpPr/>
          <p:nvPr/>
        </p:nvSpPr>
        <p:spPr>
          <a:xfrm>
            <a:off x="440668" y="3534848"/>
            <a:ext cx="640871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Bij de kassa staat een lange ………….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Het zwembad heeft nog geen ……………………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Superjuffie houdt van …………………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De …………………. gaat pas open in april.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We gaan ……………….. op schoolreis!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08356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2132856" y="7373763"/>
            <a:ext cx="251876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</a:t>
            </a:r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akijken</a:t>
            </a:r>
          </a:p>
          <a:p>
            <a:pPr algn="ctr"/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451851" y="1547664"/>
            <a:ext cx="6217509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</a:t>
            </a:r>
          </a:p>
          <a:p>
            <a:endParaRPr lang="nl-NL" dirty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 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kassa staat een lange </a:t>
            </a:r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rij.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zwembad heeft nog geen </a:t>
            </a:r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glijbaan.</a:t>
            </a:r>
          </a:p>
          <a:p>
            <a:endParaRPr lang="nl-NL" sz="2000" dirty="0" smtClean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2000" dirty="0" smtClean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Superjuffie 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houdt van </a:t>
            </a:r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krijtjes.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ijstent 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gaat pas open in april.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gaan </a:t>
            </a:r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bijna 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 schoolreis!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83503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764704" y="539552"/>
            <a:ext cx="5688632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NL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</a:p>
          <a:p>
            <a:pPr lvl="0"/>
            <a:r>
              <a:rPr lang="nl-NL" sz="2800" dirty="0" smtClean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nl-NL" sz="2800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brief is van mooi papier gemaakt.</a:t>
            </a:r>
          </a:p>
          <a:p>
            <a:pPr lvl="0"/>
            <a:r>
              <a:rPr lang="nl-NL" sz="2800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ligt geen zeewier in de sloot.</a:t>
            </a:r>
          </a:p>
          <a:p>
            <a:pPr lvl="0"/>
            <a:r>
              <a:rPr lang="nl-NL" sz="2800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Een windmolen heeft wieken,</a:t>
            </a:r>
          </a:p>
          <a:p>
            <a:pPr lvl="0"/>
            <a:r>
              <a:rPr lang="nl-NL" sz="2800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dief is net op tijd weg.</a:t>
            </a:r>
          </a:p>
          <a:p>
            <a:pPr lvl="0"/>
            <a:r>
              <a:rPr lang="nl-NL" sz="2800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Rik is vandaag ziek.</a:t>
            </a:r>
          </a:p>
          <a:p>
            <a:pPr lvl="0"/>
            <a:endParaRPr lang="nl-NL" dirty="0">
              <a:solidFill>
                <a:schemeClr val="dk2"/>
              </a:solidFill>
            </a:endParaRPr>
          </a:p>
          <a:p>
            <a:pPr lvl="0"/>
            <a:r>
              <a:rPr lang="nl-NL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endParaRPr lang="nl-NL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nl-NL" sz="2800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veulen loopt in de wei.</a:t>
            </a:r>
          </a:p>
          <a:p>
            <a:pPr lvl="0"/>
            <a:r>
              <a:rPr lang="nl-NL" sz="2800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Mama bakt een brood in de keuken.</a:t>
            </a:r>
          </a:p>
          <a:p>
            <a:pPr lvl="0"/>
            <a:r>
              <a:rPr lang="nl-NL" sz="2800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het bos liggen keutels.</a:t>
            </a:r>
          </a:p>
          <a:p>
            <a:pPr lvl="0"/>
            <a:r>
              <a:rPr lang="nl-NL" sz="2800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ligt een peuk in de asbak.</a:t>
            </a:r>
          </a:p>
          <a:p>
            <a:pPr lvl="0"/>
            <a:r>
              <a:rPr lang="nl-NL" sz="2800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peuter eet een ijsje.</a:t>
            </a:r>
          </a:p>
        </p:txBody>
      </p:sp>
      <p:sp>
        <p:nvSpPr>
          <p:cNvPr id="4" name="Rechthoek 3"/>
          <p:cNvSpPr/>
          <p:nvPr/>
        </p:nvSpPr>
        <p:spPr>
          <a:xfrm>
            <a:off x="2651578" y="7668344"/>
            <a:ext cx="19148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dictee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25229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2651578" y="7668344"/>
            <a:ext cx="19148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dictee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548680" y="827584"/>
            <a:ext cx="576064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nl-NL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</a:p>
          <a:p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Ik draag een bruine trui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De prins draagt een pruik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De kruiden staan in een bak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Ga je mee naar buiten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Rob maakt een vuist.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2800" dirty="0" smtClean="0"/>
          </a:p>
          <a:p>
            <a:r>
              <a:rPr lang="nl-NL" sz="2800" dirty="0">
                <a:solidFill>
                  <a:srgbClr val="FF0000"/>
                </a:solidFill>
              </a:rPr>
              <a:t>o</a:t>
            </a:r>
            <a:r>
              <a:rPr lang="nl-NL" sz="2800" dirty="0" smtClean="0">
                <a:solidFill>
                  <a:srgbClr val="FF0000"/>
                </a:solidFill>
              </a:rPr>
              <a:t>e</a:t>
            </a:r>
          </a:p>
          <a:p>
            <a:endParaRPr lang="nl-NL" sz="2800" dirty="0" smtClean="0"/>
          </a:p>
          <a:p>
            <a:r>
              <a:rPr lang="nl-NL" sz="2800" dirty="0" smtClean="0"/>
              <a:t>De meester draagt een spijkerbroek.</a:t>
            </a:r>
          </a:p>
          <a:p>
            <a:r>
              <a:rPr lang="nl-NL" sz="2800" dirty="0" smtClean="0"/>
              <a:t>De koekjes zijn goed gelukt.</a:t>
            </a:r>
          </a:p>
          <a:p>
            <a:r>
              <a:rPr lang="nl-NL" sz="2800" dirty="0" smtClean="0"/>
              <a:t>De keeper staat in zijn doel.</a:t>
            </a:r>
          </a:p>
          <a:p>
            <a:r>
              <a:rPr lang="nl-NL" sz="2800" dirty="0" smtClean="0"/>
              <a:t>De koets is van hout.</a:t>
            </a:r>
          </a:p>
          <a:p>
            <a:r>
              <a:rPr lang="nl-NL" sz="2800" dirty="0" smtClean="0"/>
              <a:t>Ik ben mijn poetsdoek kwijt.</a:t>
            </a:r>
          </a:p>
          <a:p>
            <a:endParaRPr lang="nl-NL" sz="2800" dirty="0" smtClean="0"/>
          </a:p>
          <a:p>
            <a:r>
              <a:rPr lang="nl-NL" sz="2800" dirty="0"/>
              <a:t/>
            </a:r>
            <a:br>
              <a:rPr lang="nl-NL" sz="2800" dirty="0"/>
            </a:b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8279380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>
            <a:off x="2348880" y="7404592"/>
            <a:ext cx="251876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</a:t>
            </a:r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akijken</a:t>
            </a:r>
          </a:p>
          <a:p>
            <a:pPr algn="ctr"/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1124744" y="755576"/>
            <a:ext cx="459482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nl-NL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</a:p>
          <a:p>
            <a:endParaRPr lang="nl-NL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ruine         kruiden</a:t>
            </a:r>
          </a:p>
          <a:p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rui              buiten</a:t>
            </a:r>
          </a:p>
          <a:p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ruik           vuist</a:t>
            </a:r>
          </a:p>
          <a:p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nl-NL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endParaRPr lang="nl-NL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pijkerbroek      koets</a:t>
            </a:r>
          </a:p>
          <a:p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oekjes             poetsdoek   </a:t>
            </a:r>
          </a:p>
          <a:p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doel</a:t>
            </a:r>
          </a:p>
          <a:p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4600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2115063" y="7586849"/>
            <a:ext cx="23981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invullen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hthoek 4"/>
          <p:cNvSpPr/>
          <p:nvPr/>
        </p:nvSpPr>
        <p:spPr>
          <a:xfrm rot="250026">
            <a:off x="4632436" y="324527"/>
            <a:ext cx="187987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kuilen</a:t>
            </a:r>
            <a:endParaRPr lang="nl-NL" sz="5400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Rechthoek 5"/>
          <p:cNvSpPr/>
          <p:nvPr/>
        </p:nvSpPr>
        <p:spPr>
          <a:xfrm rot="19763927">
            <a:off x="574075" y="467544"/>
            <a:ext cx="178606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6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uien</a:t>
            </a:r>
            <a:endParaRPr lang="nl-NL" sz="6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hoek 6"/>
          <p:cNvSpPr/>
          <p:nvPr/>
        </p:nvSpPr>
        <p:spPr>
          <a:xfrm rot="20107096">
            <a:off x="4941263" y="1960170"/>
            <a:ext cx="1262220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kruiden</a:t>
            </a:r>
            <a:endParaRPr lang="nl-NL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hthoek 7"/>
          <p:cNvSpPr/>
          <p:nvPr/>
        </p:nvSpPr>
        <p:spPr>
          <a:xfrm rot="896184">
            <a:off x="1371852" y="1671688"/>
            <a:ext cx="126188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fluit</a:t>
            </a: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hthoek 8"/>
          <p:cNvSpPr/>
          <p:nvPr/>
        </p:nvSpPr>
        <p:spPr>
          <a:xfrm>
            <a:off x="2699892" y="912795"/>
            <a:ext cx="189026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truien</a:t>
            </a:r>
            <a:endParaRPr lang="nl-NL" sz="5400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Rechthoek 1"/>
          <p:cNvSpPr/>
          <p:nvPr/>
        </p:nvSpPr>
        <p:spPr>
          <a:xfrm>
            <a:off x="548680" y="3247506"/>
            <a:ext cx="61926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Wat een ………………….in de weg.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De scheidsrechter ………………..de wedstrijd af.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In de tuin staan diverse ………………….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Ik mag twee ………………… kopen.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Van ………………snijden moet ik altijd …………..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3699695" y="2185984"/>
            <a:ext cx="244490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6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nl-NL" sz="6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uilen</a:t>
            </a: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47009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2132856" y="7373763"/>
            <a:ext cx="251876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</a:t>
            </a:r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akijken</a:t>
            </a:r>
          </a:p>
          <a:p>
            <a:pPr algn="ctr"/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451851" y="1547664"/>
            <a:ext cx="621750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nl-NL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</a:p>
          <a:p>
            <a:endParaRPr lang="nl-NL" sz="2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Wat een </a:t>
            </a:r>
            <a:r>
              <a:rPr lang="nl-NL" dirty="0" smtClean="0">
                <a:solidFill>
                  <a:srgbClr val="595959"/>
                </a:solidFill>
                <a:latin typeface="Arial" panose="020B0604020202020204" pitchFamily="34" charset="0"/>
              </a:rPr>
              <a:t>kuilen in </a:t>
            </a: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de weg.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De scheidsrechter </a:t>
            </a:r>
            <a:r>
              <a:rPr lang="nl-NL" dirty="0" smtClean="0">
                <a:solidFill>
                  <a:srgbClr val="595959"/>
                </a:solidFill>
                <a:latin typeface="Arial" panose="020B0604020202020204" pitchFamily="34" charset="0"/>
              </a:rPr>
              <a:t>fluit de </a:t>
            </a: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wedstrijd af.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In de tuin staan diverse </a:t>
            </a:r>
            <a:r>
              <a:rPr lang="nl-NL" dirty="0" smtClean="0">
                <a:solidFill>
                  <a:srgbClr val="595959"/>
                </a:solidFill>
                <a:latin typeface="Arial" panose="020B0604020202020204" pitchFamily="34" charset="0"/>
              </a:rPr>
              <a:t>kruiden.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Ik mag twee </a:t>
            </a:r>
            <a:r>
              <a:rPr lang="nl-NL" dirty="0" smtClean="0">
                <a:solidFill>
                  <a:srgbClr val="595959"/>
                </a:solidFill>
                <a:latin typeface="Arial" panose="020B0604020202020204" pitchFamily="34" charset="0"/>
              </a:rPr>
              <a:t>truien </a:t>
            </a: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kopen.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Van </a:t>
            </a:r>
            <a:r>
              <a:rPr lang="nl-NL" dirty="0" smtClean="0">
                <a:solidFill>
                  <a:srgbClr val="595959"/>
                </a:solidFill>
                <a:latin typeface="Arial" panose="020B0604020202020204" pitchFamily="34" charset="0"/>
              </a:rPr>
              <a:t>uien snijden </a:t>
            </a: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moet ik altijd </a:t>
            </a:r>
            <a:r>
              <a:rPr lang="nl-NL" dirty="0" smtClean="0">
                <a:solidFill>
                  <a:srgbClr val="595959"/>
                </a:solidFill>
                <a:latin typeface="Arial" panose="020B0604020202020204" pitchFamily="34" charset="0"/>
              </a:rPr>
              <a:t>huilen.</a:t>
            </a:r>
            <a:endParaRPr lang="nl-NL" dirty="0"/>
          </a:p>
          <a:p>
            <a:endParaRPr lang="nl-NL" dirty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43081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2115063" y="7586849"/>
            <a:ext cx="23981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invullen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hthoek 4"/>
          <p:cNvSpPr/>
          <p:nvPr/>
        </p:nvSpPr>
        <p:spPr>
          <a:xfrm rot="20437644">
            <a:off x="4840281" y="324527"/>
            <a:ext cx="146418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boef</a:t>
            </a: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2769260" y="404611"/>
            <a:ext cx="1667852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taaltoets</a:t>
            </a:r>
            <a:endParaRPr lang="nl-NL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hthoek 7"/>
          <p:cNvSpPr/>
          <p:nvPr/>
        </p:nvSpPr>
        <p:spPr>
          <a:xfrm rot="20088641">
            <a:off x="352600" y="396913"/>
            <a:ext cx="241604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stoelen</a:t>
            </a:r>
            <a:endParaRPr lang="nl-NL" sz="5400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hthoek 8"/>
          <p:cNvSpPr/>
          <p:nvPr/>
        </p:nvSpPr>
        <p:spPr>
          <a:xfrm rot="927667">
            <a:off x="1140222" y="1962702"/>
            <a:ext cx="1967205" cy="13542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boerenkool</a:t>
            </a:r>
            <a:endParaRPr lang="nl-NL" sz="2800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Rechthoek 1"/>
          <p:cNvSpPr/>
          <p:nvPr/>
        </p:nvSpPr>
        <p:spPr>
          <a:xfrm>
            <a:off x="260648" y="3247506"/>
            <a:ext cx="648072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</a:rPr>
              <a:t>De …………..rent hard weg.</a:t>
            </a:r>
            <a:endParaRPr lang="nl-NL" sz="2000" dirty="0"/>
          </a:p>
          <a:p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</a:rPr>
              <a:t>Groep 8 heeft vandaag een ……………….gemaakt.</a:t>
            </a:r>
            <a:endParaRPr lang="nl-NL" sz="2000" dirty="0"/>
          </a:p>
          <a:p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 …………………staan opgestapeld in het magazijn.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Met Pasen ……………… we in de tuin naar eieren.</a:t>
            </a:r>
          </a:p>
          <a:p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…………………………is een wintergroente.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2000" dirty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3236949" y="1045442"/>
            <a:ext cx="2916183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6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zoeken</a:t>
            </a:r>
            <a:endParaRPr lang="nl-NL" sz="6600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63109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2132856" y="7373763"/>
            <a:ext cx="251876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</a:t>
            </a:r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akijken</a:t>
            </a:r>
          </a:p>
          <a:p>
            <a:pPr algn="ctr"/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451851" y="1547664"/>
            <a:ext cx="6217509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oe</a:t>
            </a:r>
          </a:p>
          <a:p>
            <a:endParaRPr lang="nl-NL" sz="2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De </a:t>
            </a:r>
            <a:r>
              <a:rPr lang="nl-NL" dirty="0" smtClean="0">
                <a:solidFill>
                  <a:srgbClr val="595959"/>
                </a:solidFill>
                <a:latin typeface="Arial" panose="020B0604020202020204" pitchFamily="34" charset="0"/>
              </a:rPr>
              <a:t>boef rent </a:t>
            </a: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hard weg.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Groep 8 heeft vandaag een </a:t>
            </a:r>
            <a:r>
              <a:rPr lang="nl-NL" dirty="0" smtClean="0">
                <a:solidFill>
                  <a:srgbClr val="595959"/>
                </a:solidFill>
                <a:latin typeface="Arial" panose="020B0604020202020204" pitchFamily="34" charset="0"/>
              </a:rPr>
              <a:t>taaltoets gemaakt</a:t>
            </a: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.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stoelen staan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opgestapeld in het magazijn.</a:t>
            </a:r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Met Pasen 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zoeken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we in de tuin naar eieren.</a:t>
            </a:r>
          </a:p>
          <a:p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Boerenkool is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een wintergroente.</a:t>
            </a:r>
          </a:p>
          <a:p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  <a:p>
            <a:endParaRPr lang="nl-NL" dirty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86373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908720" y="683568"/>
            <a:ext cx="3429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nl-NL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</a:p>
          <a:p>
            <a:pPr lvl="0"/>
            <a:r>
              <a:rPr lang="nl-NL" sz="2800" dirty="0" smtClean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brief        </a:t>
            </a:r>
            <a:r>
              <a:rPr lang="nl-NL" sz="2800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wieken           </a:t>
            </a:r>
          </a:p>
          <a:p>
            <a:pPr lvl="0"/>
            <a:endParaRPr lang="nl-NL" sz="2800"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nl-NL" sz="2800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papier     ziek</a:t>
            </a:r>
          </a:p>
          <a:p>
            <a:pPr lvl="0"/>
            <a:endParaRPr lang="nl-NL" sz="2800"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nl-NL" sz="2800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zeewier   dief</a:t>
            </a:r>
          </a:p>
        </p:txBody>
      </p:sp>
      <p:sp>
        <p:nvSpPr>
          <p:cNvPr id="3" name="Rechthoek 2"/>
          <p:cNvSpPr/>
          <p:nvPr/>
        </p:nvSpPr>
        <p:spPr>
          <a:xfrm>
            <a:off x="891134" y="4283968"/>
            <a:ext cx="3429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nl-NL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endParaRPr lang="nl-NL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nl-NL" sz="2800" dirty="0" smtClean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veulen         </a:t>
            </a:r>
            <a:r>
              <a:rPr lang="nl-NL" sz="2800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peuk      </a:t>
            </a:r>
          </a:p>
          <a:p>
            <a:pPr lvl="0"/>
            <a:endParaRPr lang="nl-NL" sz="2800"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nl-NL" sz="2800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keuken        peuter</a:t>
            </a:r>
          </a:p>
          <a:p>
            <a:pPr lvl="0"/>
            <a:endParaRPr lang="nl-NL" sz="2800"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nl-NL" sz="2800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keutels</a:t>
            </a:r>
          </a:p>
        </p:txBody>
      </p:sp>
      <p:sp>
        <p:nvSpPr>
          <p:cNvPr id="5" name="Rechthoek 4"/>
          <p:cNvSpPr/>
          <p:nvPr/>
        </p:nvSpPr>
        <p:spPr>
          <a:xfrm>
            <a:off x="2348880" y="7404592"/>
            <a:ext cx="251876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</a:t>
            </a:r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akijken</a:t>
            </a:r>
          </a:p>
          <a:p>
            <a:pPr algn="ctr"/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669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620688" y="3635896"/>
            <a:ext cx="53869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NL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ober heeft een ……………………….</a:t>
            </a:r>
          </a:p>
          <a:p>
            <a:pPr lvl="0"/>
            <a:endParaRPr lang="nl-NL"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nl-NL"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nl-NL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……………………….. is vandaag gesloten.</a:t>
            </a:r>
          </a:p>
          <a:p>
            <a:pPr lvl="0"/>
            <a:endParaRPr lang="nl-NL"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nl-NL"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nl-NL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 moet  naar het …………………………</a:t>
            </a:r>
          </a:p>
          <a:p>
            <a:pPr lvl="0"/>
            <a:endParaRPr lang="nl-NL"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nl-NL"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nl-NL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 heb een ………………..voor mijn toets.</a:t>
            </a:r>
          </a:p>
          <a:p>
            <a:pPr lvl="0"/>
            <a:endParaRPr lang="nl-NL"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nl-NL"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nl-NL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kinderen hebben </a:t>
            </a:r>
            <a:r>
              <a:rPr lang="nl-NL" dirty="0" smtClean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veel</a:t>
            </a:r>
            <a:r>
              <a:rPr lang="nl-NL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……………………..</a:t>
            </a:r>
          </a:p>
          <a:p>
            <a:pPr lvl="0"/>
            <a:endParaRPr lang="nl-NL"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2115063" y="7586849"/>
            <a:ext cx="23981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invullen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hthoek 4"/>
          <p:cNvSpPr/>
          <p:nvPr/>
        </p:nvSpPr>
        <p:spPr>
          <a:xfrm rot="21125642">
            <a:off x="4339507" y="2235212"/>
            <a:ext cx="2946054" cy="22775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8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nl-NL" sz="8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ien</a:t>
            </a:r>
          </a:p>
          <a:p>
            <a:pPr algn="ctr"/>
            <a:endParaRPr lang="nl-NL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3501008" y="395536"/>
            <a:ext cx="1391728" cy="141577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nl-NL" sz="32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lezier</a:t>
            </a: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hthoek 6"/>
          <p:cNvSpPr/>
          <p:nvPr/>
        </p:nvSpPr>
        <p:spPr>
          <a:xfrm rot="559995">
            <a:off x="2708920" y="1073928"/>
            <a:ext cx="377218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6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</a:t>
            </a:r>
            <a:r>
              <a:rPr lang="nl-NL" sz="6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iekenhuis</a:t>
            </a: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203360" y="2141238"/>
            <a:ext cx="4237057" cy="203132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7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nl-NL" sz="72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ierentuin</a:t>
            </a: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hthoek 8"/>
          <p:cNvSpPr/>
          <p:nvPr/>
        </p:nvSpPr>
        <p:spPr>
          <a:xfrm rot="20831673">
            <a:off x="177874" y="382850"/>
            <a:ext cx="280076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nl-NL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ienblad</a:t>
            </a: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5834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2;p18"/>
          <p:cNvSpPr txBox="1"/>
          <p:nvPr/>
        </p:nvSpPr>
        <p:spPr>
          <a:xfrm>
            <a:off x="514350" y="298575"/>
            <a:ext cx="5415900" cy="4664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endParaRPr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nl" dirty="0" smtClean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dirty="0" smtClean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nl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ober heeft een </a:t>
            </a:r>
            <a:r>
              <a:rPr lang="nl" u="sng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dienblad</a:t>
            </a:r>
            <a:endParaRPr u="sng"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nl" u="sng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dierentuin</a:t>
            </a:r>
            <a:r>
              <a:rPr lang="nl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vandaag gesloten.</a:t>
            </a:r>
            <a:endParaRPr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 moet  naar het </a:t>
            </a:r>
            <a:r>
              <a:rPr lang="nl" u="sng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ziekenhuis</a:t>
            </a:r>
            <a:endParaRPr u="sng"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 heb een  </a:t>
            </a:r>
            <a:r>
              <a:rPr lang="nl" u="sng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</a:t>
            </a:r>
            <a:r>
              <a:rPr lang="nl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voor mijn toets.</a:t>
            </a:r>
            <a:endParaRPr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kinderen hebben veel </a:t>
            </a:r>
            <a:r>
              <a:rPr lang="nl" u="sng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plezier.</a:t>
            </a:r>
            <a:endParaRPr u="sng"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2132856" y="7373763"/>
            <a:ext cx="251876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</a:t>
            </a:r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akijken</a:t>
            </a:r>
          </a:p>
          <a:p>
            <a:pPr algn="ctr"/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51207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2115063" y="7586849"/>
            <a:ext cx="23981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invullen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852633" y="1170775"/>
            <a:ext cx="2946054" cy="203132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7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veulen</a:t>
            </a:r>
          </a:p>
          <a:p>
            <a:pPr algn="ctr"/>
            <a:endParaRPr lang="nl-NL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3592379" y="395536"/>
            <a:ext cx="1208985" cy="141577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beurs</a:t>
            </a:r>
            <a:endParaRPr lang="nl-NL" sz="3200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hthoek 6"/>
          <p:cNvSpPr/>
          <p:nvPr/>
        </p:nvSpPr>
        <p:spPr>
          <a:xfrm rot="559995">
            <a:off x="4229608" y="1114758"/>
            <a:ext cx="2295820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6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keurig</a:t>
            </a:r>
            <a:endParaRPr lang="nl-NL" sz="6600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3153664" y="2299764"/>
            <a:ext cx="1867819" cy="153888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deuke</a:t>
            </a:r>
            <a:r>
              <a:rPr lang="nl-NL" sz="40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  <a:p>
            <a:pPr algn="ctr"/>
            <a:endParaRPr lang="nl-N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hthoek 8"/>
          <p:cNvSpPr/>
          <p:nvPr/>
        </p:nvSpPr>
        <p:spPr>
          <a:xfrm rot="20831673">
            <a:off x="1213159" y="555493"/>
            <a:ext cx="102624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beuken</a:t>
            </a:r>
            <a:endParaRPr lang="nl-NL" sz="2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640708" y="3698304"/>
            <a:ext cx="57206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 smtClean="0">
                <a:solidFill>
                  <a:srgbClr val="595959"/>
                </a:solidFill>
                <a:latin typeface="Arial" panose="020B0604020202020204" pitchFamily="34" charset="0"/>
              </a:rPr>
              <a:t>In het bos staan grote………………</a:t>
            </a: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 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De bus vertrekt ………………….op tijd.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Mijn blauwe plek voelt ……………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Het …………….. loopt in de wei.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>
                <a:solidFill>
                  <a:srgbClr val="595959"/>
                </a:solidFill>
                <a:latin typeface="Arial" panose="020B0604020202020204" pitchFamily="34" charset="0"/>
              </a:rPr>
              <a:t>De auto heeft twee ………….. 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3764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2132856" y="7373763"/>
            <a:ext cx="251876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</a:t>
            </a:r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akijken</a:t>
            </a:r>
          </a:p>
          <a:p>
            <a:pPr algn="ctr"/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908720" y="755576"/>
            <a:ext cx="46805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eu</a:t>
            </a:r>
            <a:endParaRPr lang="nl-NL" sz="20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</a:rPr>
              <a:t>In het bos staan grote </a:t>
            </a:r>
            <a:r>
              <a:rPr lang="nl-NL" sz="2000" u="sng" dirty="0" smtClean="0">
                <a:solidFill>
                  <a:srgbClr val="595959"/>
                </a:solidFill>
                <a:latin typeface="Arial" panose="020B0604020202020204" pitchFamily="34" charset="0"/>
              </a:rPr>
              <a:t>beuken</a:t>
            </a:r>
            <a:r>
              <a:rPr lang="nl-NL" sz="2000" dirty="0" smtClean="0">
                <a:solidFill>
                  <a:srgbClr val="595959"/>
                </a:solidFill>
                <a:latin typeface="Arial" panose="020B0604020202020204" pitchFamily="34" charset="0"/>
              </a:rPr>
              <a:t>.</a:t>
            </a:r>
            <a:endParaRPr lang="nl-NL" sz="2000" u="sng" dirty="0"/>
          </a:p>
          <a:p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</a:rPr>
              <a:t>De bus vertrekt </a:t>
            </a:r>
            <a:r>
              <a:rPr lang="nl-NL" sz="2000" u="sng" dirty="0">
                <a:solidFill>
                  <a:srgbClr val="595959"/>
                </a:solidFill>
                <a:latin typeface="Arial" panose="020B0604020202020204" pitchFamily="34" charset="0"/>
              </a:rPr>
              <a:t>keurig 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</a:rPr>
              <a:t>op tijd.</a:t>
            </a:r>
            <a:endParaRPr lang="nl-NL" sz="2000" dirty="0"/>
          </a:p>
          <a:p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</a:rPr>
              <a:t>Mijn blauwe plek voelt </a:t>
            </a:r>
            <a:r>
              <a:rPr lang="nl-NL" sz="2000" u="sng" dirty="0">
                <a:solidFill>
                  <a:srgbClr val="595959"/>
                </a:solidFill>
                <a:latin typeface="Arial" panose="020B0604020202020204" pitchFamily="34" charset="0"/>
              </a:rPr>
              <a:t>beurs</a:t>
            </a:r>
            <a:endParaRPr lang="nl-NL" sz="2000" u="sng" dirty="0"/>
          </a:p>
          <a:p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</a:rPr>
              <a:t>Het </a:t>
            </a:r>
            <a:r>
              <a:rPr lang="nl-NL" sz="2000" u="sng" dirty="0">
                <a:solidFill>
                  <a:srgbClr val="595959"/>
                </a:solidFill>
                <a:latin typeface="Arial" panose="020B0604020202020204" pitchFamily="34" charset="0"/>
              </a:rPr>
              <a:t>veulen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</a:rPr>
              <a:t> loopt in de wei.</a:t>
            </a:r>
            <a:endParaRPr lang="nl-NL" sz="2000" dirty="0"/>
          </a:p>
          <a:p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</a:rPr>
              <a:t>De auto heeft twee </a:t>
            </a:r>
            <a:r>
              <a:rPr lang="nl-NL" sz="2000" u="sng" dirty="0">
                <a:solidFill>
                  <a:srgbClr val="595959"/>
                </a:solidFill>
                <a:latin typeface="Arial" panose="020B0604020202020204" pitchFamily="34" charset="0"/>
              </a:rPr>
              <a:t>deuken</a:t>
            </a:r>
            <a:r>
              <a:rPr lang="nl-NL" sz="2000" dirty="0">
                <a:solidFill>
                  <a:srgbClr val="595959"/>
                </a:solidFill>
                <a:latin typeface="Arial" panose="020B0604020202020204" pitchFamily="34" charset="0"/>
              </a:rPr>
              <a:t>.</a:t>
            </a:r>
            <a:endParaRPr lang="nl-NL" sz="2000" dirty="0"/>
          </a:p>
          <a:p>
            <a:r>
              <a:rPr lang="nl-NL" sz="2000" dirty="0"/>
              <a:t/>
            </a:r>
            <a:br>
              <a:rPr lang="nl-NL" sz="2000" dirty="0"/>
            </a:b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639621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2651578" y="7668344"/>
            <a:ext cx="19148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dictee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908720" y="395536"/>
            <a:ext cx="4796178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</a:t>
            </a:r>
          </a:p>
          <a:p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Een kauw is een vogel.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Miauw zegt de zwarte poes.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auto is donkerblauw.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pauze begint bijna.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pauw verliest een veer.</a:t>
            </a:r>
            <a:b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endParaRPr lang="nl-NL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het bos ligt veel oud hout.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Mijn kous zakt af.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Mijn trui heeft lange mouwen.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staat daar een groot gebouw.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is koud buiten.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/>
              <a:t/>
            </a:r>
            <a:br>
              <a:rPr lang="nl-NL" sz="2800" dirty="0"/>
            </a:b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577253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>
            <a:off x="2348880" y="7404592"/>
            <a:ext cx="251876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</a:t>
            </a:r>
            <a:r>
              <a:rPr lang="nl-NL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akijken</a:t>
            </a:r>
          </a:p>
          <a:p>
            <a:pPr algn="ctr"/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1310853" y="827584"/>
            <a:ext cx="459482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</a:t>
            </a:r>
          </a:p>
          <a:p>
            <a:r>
              <a:rPr lang="nl-NL" sz="28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kauw</a:t>
            </a:r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              pauze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miauw              pauw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donkerblauw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6" name="Rechthoek 5"/>
          <p:cNvSpPr/>
          <p:nvPr/>
        </p:nvSpPr>
        <p:spPr>
          <a:xfrm>
            <a:off x="1310852" y="4172938"/>
            <a:ext cx="3918347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endParaRPr lang="nl-NL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oud </a:t>
            </a:r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        </a:t>
            </a:r>
            <a:r>
              <a:rPr lang="nl-NL" sz="28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mouwen</a:t>
            </a:r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hout          gebouw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8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kous          koud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6167005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2230</TotalTime>
  <Words>533</Words>
  <Application>Microsoft Office PowerPoint</Application>
  <PresentationFormat>Diavoorstelling (4:3)</PresentationFormat>
  <Paragraphs>320</Paragraphs>
  <Slides>25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Opdracht 1</dc:title>
  <dc:creator>My Acer</dc:creator>
  <cp:lastModifiedBy>hans vdvlugt</cp:lastModifiedBy>
  <cp:revision>91</cp:revision>
  <cp:lastPrinted>2024-02-08T15:07:04Z</cp:lastPrinted>
  <dcterms:created xsi:type="dcterms:W3CDTF">2014-01-19T15:45:44Z</dcterms:created>
  <dcterms:modified xsi:type="dcterms:W3CDTF">2024-02-08T15:07:49Z</dcterms:modified>
</cp:coreProperties>
</file>