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7" r:id="rId1"/>
  </p:sldMasterIdLst>
  <p:sldIdLst>
    <p:sldId id="262" r:id="rId2"/>
    <p:sldId id="256" r:id="rId3"/>
    <p:sldId id="257" r:id="rId4"/>
    <p:sldId id="258" r:id="rId5"/>
    <p:sldId id="260" r:id="rId6"/>
    <p:sldId id="259" r:id="rId7"/>
    <p:sldId id="261" r:id="rId8"/>
    <p:sldId id="263" r:id="rId9"/>
    <p:sldId id="264" r:id="rId10"/>
    <p:sldId id="265" r:id="rId11"/>
    <p:sldId id="267" r:id="rId12"/>
    <p:sldId id="266" r:id="rId13"/>
    <p:sldId id="268" r:id="rId14"/>
    <p:sldId id="270" r:id="rId15"/>
    <p:sldId id="274" r:id="rId16"/>
    <p:sldId id="269" r:id="rId17"/>
    <p:sldId id="271" r:id="rId18"/>
    <p:sldId id="272" r:id="rId19"/>
    <p:sldId id="273" r:id="rId20"/>
    <p:sldId id="275" r:id="rId21"/>
    <p:sldId id="276" r:id="rId22"/>
    <p:sldId id="277" r:id="rId23"/>
    <p:sldId id="278" r:id="rId24"/>
    <p:sldId id="279" r:id="rId25"/>
    <p:sldId id="280" r:id="rId26"/>
  </p:sldIdLst>
  <p:sldSz cx="6858000" cy="9144000" type="screen4x3"/>
  <p:notesSz cx="6889750" cy="100187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Stijl, lich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DA37D80-6434-44D0-A028-1B22A696006F}" styleName="Stijl, licht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782" autoAdjust="0"/>
    <p:restoredTop sz="94660"/>
  </p:normalViewPr>
  <p:slideViewPr>
    <p:cSldViewPr>
      <p:cViewPr varScale="1">
        <p:scale>
          <a:sx n="83" d="100"/>
          <a:sy n="83" d="100"/>
        </p:scale>
        <p:origin x="2910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57250" y="1496484"/>
            <a:ext cx="5143500" cy="3183467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8-2-2024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1453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8-2-2024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8475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4907756" y="486834"/>
            <a:ext cx="1478756" cy="7749117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71487" y="486834"/>
            <a:ext cx="4350544" cy="7749117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8-2-2024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31714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8-2-2024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1763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916" y="2279652"/>
            <a:ext cx="5915025" cy="3803649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67916" y="6119285"/>
            <a:ext cx="5915025" cy="2000249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8-2-2024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7823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8-2-2024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24537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2381" y="486834"/>
            <a:ext cx="5915025" cy="1767417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8-2-2024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95459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8-2-2024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0145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8-2-2024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3134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3" cy="21336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915543" y="1316567"/>
            <a:ext cx="3471863" cy="6498167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3" cy="508211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8-2-2024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636617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3" cy="21336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915543" y="1316567"/>
            <a:ext cx="3471863" cy="6498167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3" cy="508211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8-2-2024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03855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71488" y="486834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71488" y="8475134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E95DB0-17C7-498D-AE73-2EA69EFF7548}" type="datetimeFigureOut">
              <a:rPr lang="nl-NL" smtClean="0"/>
              <a:pPr/>
              <a:t>8-2-2024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271713" y="8475134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4843463" y="8475134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7096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8" r:id="rId1"/>
    <p:sldLayoutId id="2147483949" r:id="rId2"/>
    <p:sldLayoutId id="2147483950" r:id="rId3"/>
    <p:sldLayoutId id="2147483951" r:id="rId4"/>
    <p:sldLayoutId id="2147483952" r:id="rId5"/>
    <p:sldLayoutId id="2147483953" r:id="rId6"/>
    <p:sldLayoutId id="2147483954" r:id="rId7"/>
    <p:sldLayoutId id="2147483955" r:id="rId8"/>
    <p:sldLayoutId id="2147483956" r:id="rId9"/>
    <p:sldLayoutId id="2147483957" r:id="rId10"/>
    <p:sldLayoutId id="2147483958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/>
        </p:nvSpPr>
        <p:spPr>
          <a:xfrm>
            <a:off x="548680" y="539552"/>
            <a:ext cx="5832648" cy="80648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In dit document staan de tweetekenklanken:</a:t>
            </a:r>
          </a:p>
          <a:p>
            <a:pPr algn="ctr"/>
            <a:r>
              <a:rPr lang="nl-NL" dirty="0" smtClean="0"/>
              <a:t>oe-ui-ie-ei-ij-</a:t>
            </a:r>
            <a:r>
              <a:rPr lang="nl-NL" dirty="0" err="1" smtClean="0"/>
              <a:t>eu</a:t>
            </a:r>
            <a:r>
              <a:rPr lang="nl-NL" dirty="0" smtClean="0"/>
              <a:t>-au-</a:t>
            </a:r>
            <a:r>
              <a:rPr lang="nl-NL" dirty="0" err="1" smtClean="0"/>
              <a:t>ou</a:t>
            </a:r>
            <a:endParaRPr lang="nl-NL" dirty="0" smtClean="0"/>
          </a:p>
          <a:p>
            <a:pPr algn="ctr"/>
            <a:r>
              <a:rPr lang="nl-NL" dirty="0" smtClean="0"/>
              <a:t>In </a:t>
            </a:r>
            <a:r>
              <a:rPr lang="nl-NL" dirty="0" err="1" smtClean="0"/>
              <a:t>thepicture</a:t>
            </a:r>
            <a:r>
              <a:rPr lang="nl-NL" dirty="0" smtClean="0"/>
              <a:t>!</a:t>
            </a:r>
          </a:p>
          <a:p>
            <a:pPr algn="ctr"/>
            <a:endParaRPr lang="nl-NL" dirty="0"/>
          </a:p>
          <a:p>
            <a:pPr algn="ctr"/>
            <a:r>
              <a:rPr lang="nl-NL" dirty="0" smtClean="0"/>
              <a:t>Van ieder tweetekenklank is er een kort dictee met 5 zinnen.</a:t>
            </a:r>
          </a:p>
          <a:p>
            <a:pPr algn="ctr"/>
            <a:r>
              <a:rPr lang="nl-NL" dirty="0" smtClean="0"/>
              <a:t>Nakijkblad voor op het </a:t>
            </a:r>
            <a:r>
              <a:rPr lang="nl-NL" dirty="0" err="1" smtClean="0"/>
              <a:t>digibord</a:t>
            </a:r>
            <a:r>
              <a:rPr lang="nl-NL" dirty="0" smtClean="0"/>
              <a:t> of om te printen.</a:t>
            </a:r>
          </a:p>
          <a:p>
            <a:pPr algn="ctr"/>
            <a:r>
              <a:rPr lang="nl-NL" dirty="0" smtClean="0"/>
              <a:t>Daarnaast is er van ieder tweetekenklank ook een invullesje De woorden waar ze uit moeten kiezen staan erboven.</a:t>
            </a:r>
          </a:p>
          <a:p>
            <a:pPr algn="ctr"/>
            <a:r>
              <a:rPr lang="nl-NL" dirty="0" smtClean="0"/>
              <a:t>Ook hier is een nakijkblad bijgevoegd.</a:t>
            </a:r>
          </a:p>
          <a:p>
            <a:pPr algn="ctr"/>
            <a:endParaRPr lang="nl-NL" dirty="0"/>
          </a:p>
          <a:p>
            <a:pPr algn="ctr"/>
            <a:r>
              <a:rPr lang="nl-NL" b="1" u="sng" dirty="0" smtClean="0"/>
              <a:t>Andere mogelijkheden zijn:</a:t>
            </a:r>
          </a:p>
          <a:p>
            <a:pPr algn="ctr"/>
            <a:r>
              <a:rPr lang="nl-NL" dirty="0" smtClean="0"/>
              <a:t>Alle nakijkwoorden van de dictees losknippen.</a:t>
            </a:r>
            <a:br>
              <a:rPr lang="nl-NL" dirty="0" smtClean="0"/>
            </a:br>
            <a:r>
              <a:rPr lang="nl-NL" dirty="0" smtClean="0"/>
              <a:t>In het lokaal de tweetekenklanken ophangen.</a:t>
            </a:r>
            <a:br>
              <a:rPr lang="nl-NL" dirty="0" smtClean="0"/>
            </a:br>
            <a:r>
              <a:rPr lang="nl-NL" dirty="0" smtClean="0"/>
              <a:t>De leerlingen pakken een woordje en plakken dat zo snel mogelijk onder het juiste tweetekenklank.</a:t>
            </a:r>
          </a:p>
          <a:p>
            <a:pPr algn="ctr"/>
            <a:endParaRPr lang="nl-NL" dirty="0"/>
          </a:p>
          <a:p>
            <a:pPr algn="ctr"/>
            <a:r>
              <a:rPr lang="nl-NL" dirty="0" smtClean="0"/>
              <a:t>De kinderen kunnen het dictee ook bij elkaar afnemen en samen nakijken.</a:t>
            </a:r>
          </a:p>
          <a:p>
            <a:pPr algn="ctr"/>
            <a:endParaRPr lang="nl-NL" dirty="0"/>
          </a:p>
          <a:p>
            <a:pPr algn="ctr"/>
            <a:r>
              <a:rPr lang="nl-NL" dirty="0" smtClean="0"/>
              <a:t>Het dictee gebruiken kun je ook als volgt gebruiken:</a:t>
            </a:r>
            <a:br>
              <a:rPr lang="nl-NL" dirty="0" smtClean="0"/>
            </a:br>
            <a:r>
              <a:rPr lang="nl-NL" dirty="0" smtClean="0"/>
              <a:t> De kinderen lezen de zin en onderstrepen het juiste tweetekenklank.</a:t>
            </a:r>
          </a:p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2476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/>
        </p:nvSpPr>
        <p:spPr>
          <a:xfrm>
            <a:off x="2115063" y="7586849"/>
            <a:ext cx="23981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invullen</a:t>
            </a:r>
            <a:endParaRPr lang="nl-NL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hthoek 4"/>
          <p:cNvSpPr/>
          <p:nvPr/>
        </p:nvSpPr>
        <p:spPr>
          <a:xfrm rot="21125642">
            <a:off x="4303177" y="679647"/>
            <a:ext cx="2946054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2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kauwen</a:t>
            </a:r>
            <a:endParaRPr lang="nl-N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Rechthoek 5"/>
          <p:cNvSpPr/>
          <p:nvPr/>
        </p:nvSpPr>
        <p:spPr>
          <a:xfrm>
            <a:off x="3539281" y="2311674"/>
            <a:ext cx="1300356" cy="14157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rauwe</a:t>
            </a:r>
            <a:endParaRPr lang="nl-NL" sz="3200" b="0" cap="none" spc="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nl-NL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Rechthoek 6"/>
          <p:cNvSpPr/>
          <p:nvPr/>
        </p:nvSpPr>
        <p:spPr>
          <a:xfrm rot="559995">
            <a:off x="3456721" y="1073928"/>
            <a:ext cx="2276584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6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blauw</a:t>
            </a:r>
            <a:endParaRPr lang="nl-NL" sz="6600" b="0" cap="none" spc="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endParaRPr lang="nl-NL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Rechthoek 7"/>
          <p:cNvSpPr/>
          <p:nvPr/>
        </p:nvSpPr>
        <p:spPr>
          <a:xfrm rot="19481068">
            <a:off x="1304232" y="1395770"/>
            <a:ext cx="2082621" cy="203132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7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lauw</a:t>
            </a:r>
            <a:endParaRPr lang="nl-NL" sz="7200" b="0" cap="none" spc="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nl-NL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Rechthoek 8"/>
          <p:cNvSpPr/>
          <p:nvPr/>
        </p:nvSpPr>
        <p:spPr>
          <a:xfrm rot="777730">
            <a:off x="543358" y="382850"/>
            <a:ext cx="206979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pauze</a:t>
            </a:r>
            <a:endParaRPr lang="nl-NL" sz="5400" b="0" cap="none" spc="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nl-NL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Rechthoek 3"/>
          <p:cNvSpPr/>
          <p:nvPr/>
        </p:nvSpPr>
        <p:spPr>
          <a:xfrm>
            <a:off x="501626" y="3512451"/>
            <a:ext cx="577028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moet je eten goed ……………… </a:t>
            </a: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grote …………….is zo weer voorbij.</a:t>
            </a: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Mijn lievelingskleur is ….…………</a:t>
            </a: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 eet graag een ……………wortel.</a:t>
            </a: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juf drinkt haar thee altijd …………….</a:t>
            </a: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328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/>
        </p:nvSpPr>
        <p:spPr>
          <a:xfrm>
            <a:off x="2132856" y="7373763"/>
            <a:ext cx="251876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</a:t>
            </a:r>
            <a:r>
              <a:rPr lang="nl-NL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akijken</a:t>
            </a:r>
          </a:p>
          <a:p>
            <a:pPr algn="ctr"/>
            <a:endParaRPr lang="nl-NL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Rechthoek 3"/>
          <p:cNvSpPr/>
          <p:nvPr/>
        </p:nvSpPr>
        <p:spPr>
          <a:xfrm>
            <a:off x="980728" y="1259632"/>
            <a:ext cx="532859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</a:t>
            </a:r>
          </a:p>
          <a:p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</a:t>
            </a: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moet je eten goed </a:t>
            </a:r>
            <a:r>
              <a:rPr lang="nl-NL" sz="2000" u="sng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kauwen.</a:t>
            </a:r>
            <a:endParaRPr lang="nl-NL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grote </a:t>
            </a:r>
            <a:r>
              <a:rPr lang="nl-NL" sz="2000" u="sng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pauze</a:t>
            </a: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zo weer voorbij.</a:t>
            </a: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Mijn lievelingskleur is </a:t>
            </a:r>
            <a:r>
              <a:rPr lang="nl-NL" sz="2000" u="sng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blauw.</a:t>
            </a:r>
            <a:endParaRPr lang="nl-NL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 eet graag een </a:t>
            </a:r>
            <a:r>
              <a:rPr lang="nl-NL" sz="2000" u="sng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rauwe</a:t>
            </a: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wortel.</a:t>
            </a: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juf drinkt haar thee altijd </a:t>
            </a:r>
            <a:r>
              <a:rPr lang="nl-NL" sz="2000" u="sng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lauw.</a:t>
            </a:r>
            <a:endParaRPr lang="nl-NL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3201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/>
        </p:nvSpPr>
        <p:spPr>
          <a:xfrm>
            <a:off x="2115063" y="7586849"/>
            <a:ext cx="23981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invullen</a:t>
            </a:r>
            <a:endParaRPr lang="nl-NL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hthoek 4"/>
          <p:cNvSpPr/>
          <p:nvPr/>
        </p:nvSpPr>
        <p:spPr>
          <a:xfrm rot="21125642">
            <a:off x="4303177" y="679647"/>
            <a:ext cx="2946054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2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mouwen</a:t>
            </a:r>
            <a:endParaRPr lang="nl-N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Rechthoek 5"/>
          <p:cNvSpPr/>
          <p:nvPr/>
        </p:nvSpPr>
        <p:spPr>
          <a:xfrm>
            <a:off x="2642566" y="2308128"/>
            <a:ext cx="1619354" cy="14157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gebouw</a:t>
            </a:r>
            <a:endParaRPr lang="nl-NL" sz="3200" b="0" cap="none" spc="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nl-NL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Rechthoek 6"/>
          <p:cNvSpPr/>
          <p:nvPr/>
        </p:nvSpPr>
        <p:spPr>
          <a:xfrm rot="559995">
            <a:off x="3693965" y="1489426"/>
            <a:ext cx="1802095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6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hout</a:t>
            </a:r>
            <a:endParaRPr lang="nl-NL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Rechthoek 7"/>
          <p:cNvSpPr/>
          <p:nvPr/>
        </p:nvSpPr>
        <p:spPr>
          <a:xfrm rot="19481068">
            <a:off x="942892" y="851635"/>
            <a:ext cx="372409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7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oerwoud</a:t>
            </a:r>
            <a:endParaRPr lang="nl-NL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Rechthoek 8"/>
          <p:cNvSpPr/>
          <p:nvPr/>
        </p:nvSpPr>
        <p:spPr>
          <a:xfrm rot="777730">
            <a:off x="716482" y="382850"/>
            <a:ext cx="172354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goud</a:t>
            </a:r>
            <a:endParaRPr lang="nl-NL" sz="5400" b="0" cap="none" spc="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nl-NL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" name="Rechthoek 1"/>
          <p:cNvSpPr/>
          <p:nvPr/>
        </p:nvSpPr>
        <p:spPr>
          <a:xfrm>
            <a:off x="442937" y="3128011"/>
            <a:ext cx="6192688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………….is een mooie kleur.</a:t>
            </a: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Mijn </a:t>
            </a:r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T-shirts </a:t>
            </a: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heeft korte ……………..</a:t>
            </a: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buurman hakt het ……………in stukjes.</a:t>
            </a: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Het is warm in het ………………</a:t>
            </a: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Mijn vader werkt in een </a:t>
            </a:r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……………met liften.</a:t>
            </a: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915163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/>
        </p:nvSpPr>
        <p:spPr>
          <a:xfrm>
            <a:off x="2132856" y="7373763"/>
            <a:ext cx="251876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</a:t>
            </a:r>
            <a:r>
              <a:rPr lang="nl-NL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akijken</a:t>
            </a:r>
          </a:p>
          <a:p>
            <a:pPr algn="ctr"/>
            <a:endParaRPr lang="nl-NL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Rechthoek 1"/>
          <p:cNvSpPr/>
          <p:nvPr/>
        </p:nvSpPr>
        <p:spPr>
          <a:xfrm>
            <a:off x="332656" y="1043608"/>
            <a:ext cx="583264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ou</a:t>
            </a:r>
            <a:endParaRPr lang="nl-NL" sz="2400" dirty="0" smtClean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r>
              <a:rPr lang="nl-NL" sz="2000" u="sng" dirty="0" smtClean="0">
                <a:solidFill>
                  <a:srgbClr val="595959"/>
                </a:solidFill>
                <a:latin typeface="Arial" panose="020B0604020202020204" pitchFamily="34" charset="0"/>
              </a:rPr>
              <a:t>Goud</a:t>
            </a:r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</a:rPr>
              <a:t> </a:t>
            </a: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is een mooie kleur.</a:t>
            </a:r>
            <a:endParaRPr lang="nl-NL" sz="2000" dirty="0"/>
          </a:p>
          <a:p>
            <a:r>
              <a:rPr lang="nl-NL" sz="2000" dirty="0"/>
              <a:t/>
            </a:r>
            <a:br>
              <a:rPr lang="nl-NL" sz="2000" dirty="0"/>
            </a:br>
            <a:r>
              <a:rPr lang="nl-NL" sz="2000" dirty="0"/>
              <a:t/>
            </a:r>
            <a:br>
              <a:rPr lang="nl-NL" sz="2000" dirty="0"/>
            </a:b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Mijn </a:t>
            </a:r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</a:rPr>
              <a:t>T-shirt </a:t>
            </a: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heeft korte </a:t>
            </a:r>
            <a:r>
              <a:rPr lang="nl-NL" sz="2000" u="sng" dirty="0">
                <a:solidFill>
                  <a:srgbClr val="595959"/>
                </a:solidFill>
                <a:latin typeface="Arial" panose="020B0604020202020204" pitchFamily="34" charset="0"/>
              </a:rPr>
              <a:t>mouwen</a:t>
            </a:r>
            <a:endParaRPr lang="nl-NL" sz="2000" u="sng" dirty="0"/>
          </a:p>
          <a:p>
            <a:r>
              <a:rPr lang="nl-NL" sz="2000" dirty="0"/>
              <a:t/>
            </a:r>
            <a:br>
              <a:rPr lang="nl-NL" sz="2000" dirty="0"/>
            </a:br>
            <a:r>
              <a:rPr lang="nl-NL" sz="2000" dirty="0"/>
              <a:t/>
            </a:r>
            <a:br>
              <a:rPr lang="nl-NL" sz="2000" dirty="0"/>
            </a:b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De buurman hakt het </a:t>
            </a:r>
            <a:r>
              <a:rPr lang="nl-NL" sz="2000" u="sng" dirty="0">
                <a:solidFill>
                  <a:srgbClr val="595959"/>
                </a:solidFill>
                <a:latin typeface="Arial" panose="020B0604020202020204" pitchFamily="34" charset="0"/>
              </a:rPr>
              <a:t>hout</a:t>
            </a: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 in stukjes.</a:t>
            </a:r>
            <a:endParaRPr lang="nl-NL" sz="2000" dirty="0"/>
          </a:p>
          <a:p>
            <a:r>
              <a:rPr lang="nl-NL" sz="2000" dirty="0"/>
              <a:t/>
            </a:r>
            <a:br>
              <a:rPr lang="nl-NL" sz="2000" dirty="0"/>
            </a:br>
            <a:r>
              <a:rPr lang="nl-NL" sz="2000" dirty="0"/>
              <a:t/>
            </a:r>
            <a:br>
              <a:rPr lang="nl-NL" sz="2000" dirty="0"/>
            </a:b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Het is warm in het </a:t>
            </a:r>
            <a:r>
              <a:rPr lang="nl-NL" sz="2000" u="sng" dirty="0">
                <a:solidFill>
                  <a:srgbClr val="595959"/>
                </a:solidFill>
                <a:latin typeface="Arial" panose="020B0604020202020204" pitchFamily="34" charset="0"/>
              </a:rPr>
              <a:t>oerwoud</a:t>
            </a: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.</a:t>
            </a:r>
            <a:endParaRPr lang="nl-NL" sz="2000" dirty="0"/>
          </a:p>
          <a:p>
            <a:r>
              <a:rPr lang="nl-NL" sz="2000" dirty="0"/>
              <a:t/>
            </a:r>
            <a:br>
              <a:rPr lang="nl-NL" sz="2000" dirty="0"/>
            </a:br>
            <a:r>
              <a:rPr lang="nl-NL" sz="2000" dirty="0"/>
              <a:t/>
            </a:r>
            <a:br>
              <a:rPr lang="nl-NL" sz="2000" dirty="0"/>
            </a:b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Mijn vader werkt in een groot </a:t>
            </a:r>
            <a:r>
              <a:rPr lang="nl-NL" sz="2000" u="sng" dirty="0">
                <a:solidFill>
                  <a:srgbClr val="595959"/>
                </a:solidFill>
                <a:latin typeface="Arial" panose="020B0604020202020204" pitchFamily="34" charset="0"/>
              </a:rPr>
              <a:t>gebouw</a:t>
            </a: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.</a:t>
            </a:r>
            <a:endParaRPr lang="nl-NL" sz="2000" dirty="0"/>
          </a:p>
          <a:p>
            <a:r>
              <a:rPr lang="nl-NL" sz="2000" dirty="0"/>
              <a:t/>
            </a:r>
            <a:br>
              <a:rPr lang="nl-NL" sz="2000" dirty="0"/>
            </a:br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18419015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2651578" y="7668344"/>
            <a:ext cx="19148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dictee</a:t>
            </a:r>
            <a:endParaRPr lang="nl-NL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Rechthoek 2"/>
          <p:cNvSpPr/>
          <p:nvPr/>
        </p:nvSpPr>
        <p:spPr>
          <a:xfrm>
            <a:off x="908720" y="395536"/>
            <a:ext cx="479617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800" dirty="0"/>
              <a:t/>
            </a:r>
            <a:br>
              <a:rPr lang="nl-NL" sz="2800" dirty="0"/>
            </a:br>
            <a:endParaRPr lang="nl-NL" sz="2800" dirty="0"/>
          </a:p>
        </p:txBody>
      </p:sp>
      <p:sp>
        <p:nvSpPr>
          <p:cNvPr id="5" name="Rechthoek 4"/>
          <p:cNvSpPr/>
          <p:nvPr/>
        </p:nvSpPr>
        <p:spPr>
          <a:xfrm>
            <a:off x="980728" y="1043608"/>
            <a:ext cx="416277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dirty="0">
                <a:solidFill>
                  <a:srgbClr val="FF0000"/>
                </a:solidFill>
                <a:latin typeface="Arial" panose="020B0604020202020204" pitchFamily="34" charset="0"/>
              </a:rPr>
              <a:t>ei</a:t>
            </a:r>
            <a:endParaRPr lang="nl-NL" sz="2400" dirty="0">
              <a:solidFill>
                <a:srgbClr val="FF0000"/>
              </a:solidFill>
            </a:endParaRPr>
          </a:p>
          <a:p>
            <a:r>
              <a:rPr lang="nl-NL" sz="2400" dirty="0">
                <a:solidFill>
                  <a:srgbClr val="595959"/>
                </a:solidFill>
                <a:latin typeface="Arial" panose="020B0604020202020204" pitchFamily="34" charset="0"/>
              </a:rPr>
              <a:t>Er zit een reiger bij de sloot.</a:t>
            </a:r>
            <a:endParaRPr lang="nl-NL" sz="2400" dirty="0"/>
          </a:p>
          <a:p>
            <a:r>
              <a:rPr lang="nl-NL" sz="2400" dirty="0">
                <a:solidFill>
                  <a:srgbClr val="595959"/>
                </a:solidFill>
                <a:latin typeface="Arial" panose="020B0604020202020204" pitchFamily="34" charset="0"/>
              </a:rPr>
              <a:t>In de wei legt een kievit zijn ei.</a:t>
            </a:r>
            <a:endParaRPr lang="nl-NL" sz="2400" dirty="0"/>
          </a:p>
          <a:p>
            <a:r>
              <a:rPr lang="nl-NL" sz="2400" dirty="0">
                <a:solidFill>
                  <a:srgbClr val="595959"/>
                </a:solidFill>
                <a:latin typeface="Arial" panose="020B0604020202020204" pitchFamily="34" charset="0"/>
              </a:rPr>
              <a:t>Het zeil van de boot is groen.</a:t>
            </a:r>
            <a:endParaRPr lang="nl-NL" sz="2400" dirty="0"/>
          </a:p>
          <a:p>
            <a:r>
              <a:rPr lang="nl-NL" sz="2400" dirty="0">
                <a:solidFill>
                  <a:srgbClr val="595959"/>
                </a:solidFill>
                <a:latin typeface="Arial" panose="020B0604020202020204" pitchFamily="34" charset="0"/>
              </a:rPr>
              <a:t>De berg is erg steil.</a:t>
            </a:r>
            <a:endParaRPr lang="nl-NL" sz="2400" dirty="0"/>
          </a:p>
          <a:p>
            <a:r>
              <a:rPr lang="nl-NL" sz="2400" dirty="0">
                <a:solidFill>
                  <a:srgbClr val="595959"/>
                </a:solidFill>
                <a:latin typeface="Arial" panose="020B0604020202020204" pitchFamily="34" charset="0"/>
              </a:rPr>
              <a:t>De koning woont in een groot paleis.</a:t>
            </a:r>
            <a:endParaRPr lang="nl-NL" sz="2400" dirty="0"/>
          </a:p>
          <a:p>
            <a:r>
              <a:rPr lang="nl-NL" sz="2400" dirty="0"/>
              <a:t/>
            </a:r>
            <a:br>
              <a:rPr lang="nl-NL" sz="2400" dirty="0"/>
            </a:br>
            <a:r>
              <a:rPr lang="nl-NL" sz="2400" dirty="0">
                <a:solidFill>
                  <a:srgbClr val="FF0000"/>
                </a:solidFill>
                <a:latin typeface="Arial" panose="020B0604020202020204" pitchFamily="34" charset="0"/>
              </a:rPr>
              <a:t>ij</a:t>
            </a:r>
            <a:endParaRPr lang="nl-NL" sz="2400" dirty="0">
              <a:solidFill>
                <a:srgbClr val="FF0000"/>
              </a:solidFill>
            </a:endParaRPr>
          </a:p>
          <a:p>
            <a:r>
              <a:rPr lang="nl-NL" sz="2400" dirty="0">
                <a:solidFill>
                  <a:srgbClr val="595959"/>
                </a:solidFill>
                <a:latin typeface="Arial" panose="020B0604020202020204" pitchFamily="34" charset="0"/>
              </a:rPr>
              <a:t>Mijn oom is heel rijk.</a:t>
            </a:r>
            <a:endParaRPr lang="nl-NL" sz="2400" dirty="0"/>
          </a:p>
          <a:p>
            <a:r>
              <a:rPr lang="nl-NL" sz="2400" dirty="0">
                <a:solidFill>
                  <a:srgbClr val="595959"/>
                </a:solidFill>
                <a:latin typeface="Arial" panose="020B0604020202020204" pitchFamily="34" charset="0"/>
              </a:rPr>
              <a:t>De tijger ligt te slapen op een steen.</a:t>
            </a:r>
            <a:endParaRPr lang="nl-NL" sz="2400" dirty="0"/>
          </a:p>
          <a:p>
            <a:r>
              <a:rPr lang="nl-NL" sz="2400" dirty="0">
                <a:solidFill>
                  <a:srgbClr val="595959"/>
                </a:solidFill>
                <a:latin typeface="Arial" panose="020B0604020202020204" pitchFamily="34" charset="0"/>
              </a:rPr>
              <a:t>Wij hebben radijs in de tuin.</a:t>
            </a:r>
            <a:endParaRPr lang="nl-NL" sz="2400" dirty="0"/>
          </a:p>
          <a:p>
            <a:r>
              <a:rPr lang="nl-NL" sz="2400" dirty="0">
                <a:solidFill>
                  <a:srgbClr val="595959"/>
                </a:solidFill>
                <a:latin typeface="Arial" panose="020B0604020202020204" pitchFamily="34" charset="0"/>
              </a:rPr>
              <a:t>De pruik is grijs met wit.</a:t>
            </a:r>
            <a:endParaRPr lang="nl-NL" sz="2400" dirty="0"/>
          </a:p>
          <a:p>
            <a:r>
              <a:rPr lang="nl-NL" sz="2400" dirty="0">
                <a:solidFill>
                  <a:srgbClr val="595959"/>
                </a:solidFill>
                <a:latin typeface="Arial" panose="020B0604020202020204" pitchFamily="34" charset="0"/>
              </a:rPr>
              <a:t>De indiaan zoekt zijn pijl.</a:t>
            </a:r>
            <a:endParaRPr lang="nl-NL" sz="2400" dirty="0"/>
          </a:p>
          <a:p>
            <a:r>
              <a:rPr lang="nl-NL" sz="2400" dirty="0"/>
              <a:t/>
            </a:r>
            <a:br>
              <a:rPr lang="nl-NL" sz="2400" dirty="0"/>
            </a:b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1628016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2348880" y="7404592"/>
            <a:ext cx="251876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</a:t>
            </a:r>
            <a:r>
              <a:rPr lang="nl-NL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akijken</a:t>
            </a:r>
          </a:p>
          <a:p>
            <a:pPr algn="ctr"/>
            <a:endParaRPr lang="nl-NL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Rechthoek 3"/>
          <p:cNvSpPr/>
          <p:nvPr/>
        </p:nvSpPr>
        <p:spPr>
          <a:xfrm>
            <a:off x="1310853" y="827584"/>
            <a:ext cx="459482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</a:t>
            </a:r>
            <a:endParaRPr lang="nl-NL" sz="28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800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reiger</a:t>
            </a:r>
            <a:r>
              <a:rPr lang="nl-NL" sz="28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        </a:t>
            </a:r>
            <a:r>
              <a:rPr lang="nl-NL" sz="2800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zeil</a:t>
            </a:r>
            <a:endParaRPr lang="nl-NL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wei</a:t>
            </a:r>
            <a:r>
              <a:rPr lang="nl-NL" sz="28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           </a:t>
            </a:r>
            <a:r>
              <a:rPr lang="nl-NL" sz="28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steil</a:t>
            </a:r>
            <a:endParaRPr lang="nl-NL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ei                paleis</a:t>
            </a:r>
            <a:endParaRPr lang="nl-NL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sp>
        <p:nvSpPr>
          <p:cNvPr id="6" name="Rechthoek 5"/>
          <p:cNvSpPr/>
          <p:nvPr/>
        </p:nvSpPr>
        <p:spPr>
          <a:xfrm>
            <a:off x="1310852" y="4172938"/>
            <a:ext cx="3918347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</a:t>
            </a:r>
            <a:endParaRPr lang="nl-NL" sz="28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800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rijk </a:t>
            </a:r>
            <a:r>
              <a:rPr lang="nl-NL" sz="28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         </a:t>
            </a:r>
            <a:r>
              <a:rPr lang="nl-NL" sz="2800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grijs</a:t>
            </a:r>
            <a:r>
              <a:rPr lang="nl-NL" sz="28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  </a:t>
            </a:r>
            <a:endParaRPr lang="nl-NL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800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tijger</a:t>
            </a:r>
            <a:r>
              <a:rPr lang="nl-NL" sz="28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      </a:t>
            </a:r>
            <a:r>
              <a:rPr lang="nl-NL" sz="2800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pijl</a:t>
            </a:r>
            <a:endParaRPr lang="nl-NL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radijs</a:t>
            </a:r>
            <a:r>
              <a:rPr lang="nl-NL" sz="28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         </a:t>
            </a:r>
            <a:endParaRPr lang="nl-NL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176328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/>
        </p:nvSpPr>
        <p:spPr>
          <a:xfrm>
            <a:off x="908720" y="3347864"/>
            <a:ext cx="547260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………….staat klaar voor vertrek.</a:t>
            </a: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……… leggen de meeste vogels een ………</a:t>
            </a: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schoonmaker ………………. de vloer.</a:t>
            </a: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Het ………………………wordt goed gebruikt.</a:t>
            </a: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kinderboerderij heeft 2 …………..en 1 koe.</a:t>
            </a: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hthoek 3"/>
          <p:cNvSpPr/>
          <p:nvPr/>
        </p:nvSpPr>
        <p:spPr>
          <a:xfrm>
            <a:off x="2115063" y="7586849"/>
            <a:ext cx="23981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invullen</a:t>
            </a:r>
            <a:endParaRPr lang="nl-NL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hthoek 4"/>
          <p:cNvSpPr/>
          <p:nvPr/>
        </p:nvSpPr>
        <p:spPr>
          <a:xfrm>
            <a:off x="4941168" y="1122285"/>
            <a:ext cx="151727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</a:t>
            </a:r>
            <a:r>
              <a:rPr lang="nl-NL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rein</a:t>
            </a:r>
          </a:p>
          <a:p>
            <a:pPr algn="ctr"/>
            <a:endParaRPr lang="nl-NL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Rechthoek 5"/>
          <p:cNvSpPr/>
          <p:nvPr/>
        </p:nvSpPr>
        <p:spPr>
          <a:xfrm rot="19763927">
            <a:off x="692696" y="467544"/>
            <a:ext cx="1548822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66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mei</a:t>
            </a:r>
            <a:endParaRPr lang="nl-NL" sz="66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hoek 6"/>
          <p:cNvSpPr/>
          <p:nvPr/>
        </p:nvSpPr>
        <p:spPr>
          <a:xfrm>
            <a:off x="3030876" y="331655"/>
            <a:ext cx="614148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ei</a:t>
            </a:r>
            <a:endParaRPr lang="nl-NL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hthoek 7"/>
          <p:cNvSpPr/>
          <p:nvPr/>
        </p:nvSpPr>
        <p:spPr>
          <a:xfrm>
            <a:off x="1340768" y="1799393"/>
            <a:ext cx="2807179" cy="215443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8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nl-NL" sz="80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weilt</a:t>
            </a:r>
          </a:p>
          <a:p>
            <a:pPr algn="ctr"/>
            <a:endParaRPr lang="nl-NL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Rechthoek 8"/>
          <p:cNvSpPr/>
          <p:nvPr/>
        </p:nvSpPr>
        <p:spPr>
          <a:xfrm>
            <a:off x="3022628" y="522102"/>
            <a:ext cx="339227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</a:t>
            </a:r>
            <a:r>
              <a:rPr lang="nl-NL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choolplein</a:t>
            </a:r>
          </a:p>
          <a:p>
            <a:pPr algn="ctr"/>
            <a:endParaRPr lang="nl-NL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" name="Rechthoek 9"/>
          <p:cNvSpPr/>
          <p:nvPr/>
        </p:nvSpPr>
        <p:spPr>
          <a:xfrm rot="1527250">
            <a:off x="4876998" y="2267744"/>
            <a:ext cx="1300356" cy="14157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nl-NL" sz="32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eiten</a:t>
            </a:r>
          </a:p>
          <a:p>
            <a:pPr algn="ctr"/>
            <a:endParaRPr lang="nl-NL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32216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/>
        </p:nvSpPr>
        <p:spPr>
          <a:xfrm>
            <a:off x="2132856" y="7373763"/>
            <a:ext cx="251876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</a:t>
            </a:r>
            <a:r>
              <a:rPr lang="nl-NL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akijken</a:t>
            </a:r>
          </a:p>
          <a:p>
            <a:pPr algn="ctr"/>
            <a:endParaRPr lang="nl-NL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Rechthoek 3"/>
          <p:cNvSpPr/>
          <p:nvPr/>
        </p:nvSpPr>
        <p:spPr>
          <a:xfrm>
            <a:off x="655935" y="1331640"/>
            <a:ext cx="5472608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</a:t>
            </a:r>
          </a:p>
          <a:p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nl-NL" sz="2000" u="sng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trein</a:t>
            </a:r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staat </a:t>
            </a: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klaar voor vertrek.</a:t>
            </a: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nl-NL" sz="2000" u="sng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 </a:t>
            </a: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leggen de meeste vogels een </a:t>
            </a:r>
            <a:r>
              <a:rPr lang="nl-NL" sz="2000" u="sng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ei.</a:t>
            </a:r>
            <a:endParaRPr lang="nl-NL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schoonmaker </a:t>
            </a:r>
            <a:r>
              <a:rPr lang="nl-NL" sz="2000" u="sng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dweilt</a:t>
            </a:r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vloer.</a:t>
            </a: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Het </a:t>
            </a:r>
            <a:r>
              <a:rPr lang="nl-NL" sz="2000" u="sng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schoolplein</a:t>
            </a:r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wordt </a:t>
            </a: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goed gebruikt.</a:t>
            </a: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kinderboerderij heeft 2 </a:t>
            </a:r>
            <a:r>
              <a:rPr lang="nl-NL" sz="2000" u="sng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geiten</a:t>
            </a:r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 </a:t>
            </a: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koe.</a:t>
            </a: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5672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2115063" y="7586849"/>
            <a:ext cx="23981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invullen</a:t>
            </a:r>
            <a:endParaRPr lang="nl-NL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hthoek 4"/>
          <p:cNvSpPr/>
          <p:nvPr/>
        </p:nvSpPr>
        <p:spPr>
          <a:xfrm rot="250026">
            <a:off x="4606788" y="324527"/>
            <a:ext cx="193117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ijstent</a:t>
            </a:r>
            <a:endParaRPr lang="nl-NL" sz="5400" b="0" cap="none" spc="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endParaRPr lang="nl-NL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Rechthoek 5"/>
          <p:cNvSpPr/>
          <p:nvPr/>
        </p:nvSpPr>
        <p:spPr>
          <a:xfrm rot="19763927">
            <a:off x="175729" y="467544"/>
            <a:ext cx="258275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66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krijtjes</a:t>
            </a:r>
            <a:endParaRPr lang="nl-NL" sz="66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hoek 6"/>
          <p:cNvSpPr/>
          <p:nvPr/>
        </p:nvSpPr>
        <p:spPr>
          <a:xfrm>
            <a:off x="3030876" y="331655"/>
            <a:ext cx="614148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rij</a:t>
            </a:r>
            <a:endParaRPr lang="nl-NL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hthoek 7"/>
          <p:cNvSpPr/>
          <p:nvPr/>
        </p:nvSpPr>
        <p:spPr>
          <a:xfrm>
            <a:off x="1568394" y="1799393"/>
            <a:ext cx="2351926" cy="215443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8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bijna</a:t>
            </a:r>
            <a:endParaRPr lang="nl-NL" sz="8000" b="0" cap="none" spc="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nl-NL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Rechthoek 8"/>
          <p:cNvSpPr/>
          <p:nvPr/>
        </p:nvSpPr>
        <p:spPr>
          <a:xfrm rot="965390">
            <a:off x="2453031" y="912795"/>
            <a:ext cx="238398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glijbaan</a:t>
            </a:r>
            <a:endParaRPr lang="nl-NL" sz="5400" b="0" cap="none" spc="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endParaRPr lang="nl-NL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Rechthoek 10"/>
          <p:cNvSpPr/>
          <p:nvPr/>
        </p:nvSpPr>
        <p:spPr>
          <a:xfrm>
            <a:off x="440668" y="3534848"/>
            <a:ext cx="640871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Bij de kassa staat een lange ………….</a:t>
            </a:r>
            <a:endParaRPr lang="nl-NL" dirty="0"/>
          </a:p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/>
            </a:r>
            <a:br>
              <a:rPr lang="nl-NL" dirty="0"/>
            </a:b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Het zwembad heeft nog geen ……………………</a:t>
            </a:r>
            <a:endParaRPr lang="nl-NL" dirty="0"/>
          </a:p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/>
            </a:r>
            <a:br>
              <a:rPr lang="nl-NL" dirty="0"/>
            </a:b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Superjuffie houdt van …………………</a:t>
            </a:r>
            <a:endParaRPr lang="nl-NL" dirty="0"/>
          </a:p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/>
            </a:r>
            <a:br>
              <a:rPr lang="nl-NL" dirty="0"/>
            </a:b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De …………………. gaat pas open in april.</a:t>
            </a:r>
            <a:endParaRPr lang="nl-NL" dirty="0"/>
          </a:p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/>
            </a:r>
            <a:br>
              <a:rPr lang="nl-NL" dirty="0"/>
            </a:b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We gaan ……………….. op schoolreis!</a:t>
            </a:r>
            <a:endParaRPr lang="nl-NL" dirty="0"/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083564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/>
        </p:nvSpPr>
        <p:spPr>
          <a:xfrm>
            <a:off x="2132856" y="7373763"/>
            <a:ext cx="251876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</a:t>
            </a:r>
            <a:r>
              <a:rPr lang="nl-NL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akijken</a:t>
            </a:r>
          </a:p>
          <a:p>
            <a:pPr algn="ctr"/>
            <a:endParaRPr lang="nl-NL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hthoek 4"/>
          <p:cNvSpPr/>
          <p:nvPr/>
        </p:nvSpPr>
        <p:spPr>
          <a:xfrm>
            <a:off x="451851" y="1547664"/>
            <a:ext cx="6217509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</a:t>
            </a:r>
          </a:p>
          <a:p>
            <a:endParaRPr lang="nl-NL" dirty="0">
              <a:solidFill>
                <a:srgbClr val="595959"/>
              </a:solidFill>
              <a:latin typeface="Arial" panose="020B0604020202020204" pitchFamily="34" charset="0"/>
            </a:endParaRPr>
          </a:p>
          <a:p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Bij </a:t>
            </a: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kassa staat een lange </a:t>
            </a:r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rij.</a:t>
            </a: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Het zwembad heeft nog geen </a:t>
            </a:r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glijbaan.</a:t>
            </a:r>
          </a:p>
          <a:p>
            <a:endParaRPr lang="nl-NL" sz="2000" dirty="0" smtClean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NL" sz="2000" dirty="0" smtClean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Superjuffie </a:t>
            </a: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houdt van </a:t>
            </a:r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krijtjes.</a:t>
            </a: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ijstent </a:t>
            </a: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gaat pas open in april.</a:t>
            </a: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gaan </a:t>
            </a:r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bijna </a:t>
            </a: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 schoolreis!</a:t>
            </a: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83503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/>
        </p:nvSpPr>
        <p:spPr>
          <a:xfrm>
            <a:off x="764704" y="539552"/>
            <a:ext cx="5688632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nl-NL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</a:t>
            </a:r>
          </a:p>
          <a:p>
            <a:pPr lvl="0"/>
            <a:r>
              <a:rPr lang="nl-NL" sz="2800" dirty="0" smtClean="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nl-NL" sz="2800" dirty="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brief is van mooi papier gemaakt.</a:t>
            </a:r>
          </a:p>
          <a:p>
            <a:pPr lvl="0"/>
            <a:r>
              <a:rPr lang="nl-NL" sz="2800" dirty="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 ligt geen zeewier in de sloot.</a:t>
            </a:r>
          </a:p>
          <a:p>
            <a:pPr lvl="0"/>
            <a:r>
              <a:rPr lang="nl-NL" sz="2800" dirty="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Een windmolen heeft wieken,</a:t>
            </a:r>
          </a:p>
          <a:p>
            <a:pPr lvl="0"/>
            <a:r>
              <a:rPr lang="nl-NL" sz="2800" dirty="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dief is net op tijd weg.</a:t>
            </a:r>
          </a:p>
          <a:p>
            <a:pPr lvl="0"/>
            <a:r>
              <a:rPr lang="nl-NL" sz="2800" dirty="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Rik is vandaag ziek.</a:t>
            </a:r>
          </a:p>
          <a:p>
            <a:pPr lvl="0"/>
            <a:endParaRPr lang="nl-NL" dirty="0">
              <a:solidFill>
                <a:schemeClr val="dk2"/>
              </a:solidFill>
            </a:endParaRPr>
          </a:p>
          <a:p>
            <a:pPr lvl="0"/>
            <a:r>
              <a:rPr lang="nl-NL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endParaRPr lang="nl-NL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nl-NL" sz="2800" dirty="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Het veulen loopt in de wei.</a:t>
            </a:r>
          </a:p>
          <a:p>
            <a:pPr lvl="0"/>
            <a:r>
              <a:rPr lang="nl-NL" sz="2800" dirty="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Mama bakt een brood in de keuken.</a:t>
            </a:r>
          </a:p>
          <a:p>
            <a:pPr lvl="0"/>
            <a:r>
              <a:rPr lang="nl-NL" sz="2800" dirty="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het bos liggen keutels.</a:t>
            </a:r>
          </a:p>
          <a:p>
            <a:pPr lvl="0"/>
            <a:r>
              <a:rPr lang="nl-NL" sz="2800" dirty="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 ligt een peuk in de asbak.</a:t>
            </a:r>
          </a:p>
          <a:p>
            <a:pPr lvl="0"/>
            <a:r>
              <a:rPr lang="nl-NL" sz="2800" dirty="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peuter eet een ijsje.</a:t>
            </a:r>
          </a:p>
        </p:txBody>
      </p:sp>
      <p:sp>
        <p:nvSpPr>
          <p:cNvPr id="4" name="Rechthoek 3"/>
          <p:cNvSpPr/>
          <p:nvPr/>
        </p:nvSpPr>
        <p:spPr>
          <a:xfrm>
            <a:off x="2651578" y="7668344"/>
            <a:ext cx="19148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dictee</a:t>
            </a:r>
            <a:endParaRPr lang="nl-NL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325229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2651578" y="7668344"/>
            <a:ext cx="19148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dictee</a:t>
            </a:r>
            <a:endParaRPr lang="nl-NL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Rechthoek 2"/>
          <p:cNvSpPr/>
          <p:nvPr/>
        </p:nvSpPr>
        <p:spPr>
          <a:xfrm>
            <a:off x="548680" y="827584"/>
            <a:ext cx="5760640" cy="7417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nl-NL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</a:p>
          <a:p>
            <a:endParaRPr lang="nl-N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Ik draag een bruine trui</a:t>
            </a:r>
            <a:r>
              <a:rPr lang="nl-N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nl-N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De prins draagt een pruik</a:t>
            </a:r>
            <a:r>
              <a:rPr lang="nl-N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nl-N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De kruiden staan in een bak</a:t>
            </a:r>
            <a:r>
              <a:rPr lang="nl-N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nl-N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Ga je mee naar buiten</a:t>
            </a:r>
            <a:r>
              <a:rPr lang="nl-N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nl-N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Rob maakt een vuist.</a:t>
            </a:r>
            <a:endParaRPr lang="nl-N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NL" sz="2800" dirty="0" smtClean="0"/>
          </a:p>
          <a:p>
            <a:r>
              <a:rPr lang="nl-NL" sz="2800" dirty="0">
                <a:solidFill>
                  <a:srgbClr val="FF0000"/>
                </a:solidFill>
              </a:rPr>
              <a:t>o</a:t>
            </a:r>
            <a:r>
              <a:rPr lang="nl-NL" sz="2800" dirty="0" smtClean="0">
                <a:solidFill>
                  <a:srgbClr val="FF0000"/>
                </a:solidFill>
              </a:rPr>
              <a:t>e</a:t>
            </a:r>
          </a:p>
          <a:p>
            <a:endParaRPr lang="nl-NL" sz="2800" dirty="0" smtClean="0"/>
          </a:p>
          <a:p>
            <a:r>
              <a:rPr lang="nl-NL" sz="2800" dirty="0" smtClean="0"/>
              <a:t>De meester draagt een spijkerbroek.</a:t>
            </a:r>
          </a:p>
          <a:p>
            <a:r>
              <a:rPr lang="nl-NL" sz="2800" dirty="0" smtClean="0"/>
              <a:t>De koekjes zijn goed gelukt.</a:t>
            </a:r>
          </a:p>
          <a:p>
            <a:r>
              <a:rPr lang="nl-NL" sz="2800" dirty="0" smtClean="0"/>
              <a:t>De keeper staat in zijn doel.</a:t>
            </a:r>
          </a:p>
          <a:p>
            <a:r>
              <a:rPr lang="nl-NL" sz="2800" dirty="0" smtClean="0"/>
              <a:t>De koets is van hout.</a:t>
            </a:r>
          </a:p>
          <a:p>
            <a:r>
              <a:rPr lang="nl-NL" sz="2800" dirty="0" smtClean="0"/>
              <a:t>Ik ben mijn poetsdoek kwijt.</a:t>
            </a:r>
          </a:p>
          <a:p>
            <a:endParaRPr lang="nl-NL" sz="2800" dirty="0" smtClean="0"/>
          </a:p>
          <a:p>
            <a:r>
              <a:rPr lang="nl-NL" sz="2800" dirty="0"/>
              <a:t/>
            </a:r>
            <a:br>
              <a:rPr lang="nl-NL" sz="2800" dirty="0"/>
            </a:b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38279380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2348880" y="7404592"/>
            <a:ext cx="251876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</a:t>
            </a:r>
            <a:r>
              <a:rPr lang="nl-NL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akijken</a:t>
            </a:r>
          </a:p>
          <a:p>
            <a:pPr algn="ctr"/>
            <a:endParaRPr lang="nl-NL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Rechthoek 3"/>
          <p:cNvSpPr/>
          <p:nvPr/>
        </p:nvSpPr>
        <p:spPr>
          <a:xfrm>
            <a:off x="1124744" y="755576"/>
            <a:ext cx="459482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nl-NL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</a:p>
          <a:p>
            <a:endParaRPr lang="nl-NL" sz="28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nl-N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ruine         kruiden</a:t>
            </a:r>
          </a:p>
          <a:p>
            <a:endParaRPr lang="nl-N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nl-N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rui              buiten</a:t>
            </a:r>
          </a:p>
          <a:p>
            <a:endParaRPr lang="nl-N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nl-N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ruik           vuist</a:t>
            </a:r>
          </a:p>
          <a:p>
            <a:endParaRPr lang="nl-N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N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nl-NL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  <a:p>
            <a:endParaRPr lang="nl-NL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nl-N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pijkerbroek      koets</a:t>
            </a:r>
          </a:p>
          <a:p>
            <a:endParaRPr lang="nl-N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nl-N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oekjes             poetsdoek   </a:t>
            </a:r>
          </a:p>
          <a:p>
            <a:endParaRPr lang="nl-N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doel</a:t>
            </a: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nl-N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4600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2115063" y="7586849"/>
            <a:ext cx="23981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invullen</a:t>
            </a:r>
            <a:endParaRPr lang="nl-NL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hthoek 4"/>
          <p:cNvSpPr/>
          <p:nvPr/>
        </p:nvSpPr>
        <p:spPr>
          <a:xfrm rot="250026">
            <a:off x="4632436" y="324527"/>
            <a:ext cx="187987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kuilen</a:t>
            </a:r>
            <a:endParaRPr lang="nl-NL" sz="5400" b="0" cap="none" spc="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endParaRPr lang="nl-NL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Rechthoek 5"/>
          <p:cNvSpPr/>
          <p:nvPr/>
        </p:nvSpPr>
        <p:spPr>
          <a:xfrm rot="19763927">
            <a:off x="574075" y="467544"/>
            <a:ext cx="178606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66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uien</a:t>
            </a:r>
            <a:endParaRPr lang="nl-NL" sz="66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hoek 6"/>
          <p:cNvSpPr/>
          <p:nvPr/>
        </p:nvSpPr>
        <p:spPr>
          <a:xfrm rot="20107096">
            <a:off x="4941263" y="1960170"/>
            <a:ext cx="1262220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kruiden</a:t>
            </a:r>
            <a:endParaRPr lang="nl-NL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hthoek 7"/>
          <p:cNvSpPr/>
          <p:nvPr/>
        </p:nvSpPr>
        <p:spPr>
          <a:xfrm rot="896184">
            <a:off x="1371852" y="1671688"/>
            <a:ext cx="126188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fluit</a:t>
            </a:r>
          </a:p>
          <a:p>
            <a:pPr algn="ctr"/>
            <a:endParaRPr lang="nl-NL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Rechthoek 8"/>
          <p:cNvSpPr/>
          <p:nvPr/>
        </p:nvSpPr>
        <p:spPr>
          <a:xfrm>
            <a:off x="2699892" y="912795"/>
            <a:ext cx="189026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truien</a:t>
            </a:r>
            <a:endParaRPr lang="nl-NL" sz="5400" b="0" cap="none" spc="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endParaRPr lang="nl-NL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" name="Rechthoek 1"/>
          <p:cNvSpPr/>
          <p:nvPr/>
        </p:nvSpPr>
        <p:spPr>
          <a:xfrm>
            <a:off x="548680" y="3247506"/>
            <a:ext cx="619268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Wat een ………………….in de weg.</a:t>
            </a:r>
            <a:endParaRPr lang="nl-NL" dirty="0"/>
          </a:p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/>
            </a:r>
            <a:br>
              <a:rPr lang="nl-NL" dirty="0"/>
            </a:b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De scheidsrechter ………………..de wedstrijd af.</a:t>
            </a:r>
            <a:endParaRPr lang="nl-NL" dirty="0"/>
          </a:p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/>
            </a:r>
            <a:br>
              <a:rPr lang="nl-NL" dirty="0"/>
            </a:b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In de tuin staan diverse ………………….</a:t>
            </a:r>
            <a:endParaRPr lang="nl-NL" dirty="0"/>
          </a:p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/>
            </a:r>
            <a:br>
              <a:rPr lang="nl-NL" dirty="0"/>
            </a:b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Ik mag twee ………………… kopen.</a:t>
            </a:r>
            <a:endParaRPr lang="nl-NL" dirty="0"/>
          </a:p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/>
            </a:r>
            <a:br>
              <a:rPr lang="nl-NL" dirty="0"/>
            </a:b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Van ………………snijden moet ik altijd …………..</a:t>
            </a:r>
            <a:endParaRPr lang="nl-NL" dirty="0"/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sp>
        <p:nvSpPr>
          <p:cNvPr id="3" name="Rechthoek 2"/>
          <p:cNvSpPr/>
          <p:nvPr/>
        </p:nvSpPr>
        <p:spPr>
          <a:xfrm>
            <a:off x="3699695" y="2185984"/>
            <a:ext cx="2444901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6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nl-NL" sz="66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uilen</a:t>
            </a:r>
          </a:p>
          <a:p>
            <a:pPr algn="ctr"/>
            <a:endParaRPr lang="nl-NL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547009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/>
        </p:nvSpPr>
        <p:spPr>
          <a:xfrm>
            <a:off x="2132856" y="7373763"/>
            <a:ext cx="251876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</a:t>
            </a:r>
            <a:r>
              <a:rPr lang="nl-NL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akijken</a:t>
            </a:r>
          </a:p>
          <a:p>
            <a:pPr algn="ctr"/>
            <a:endParaRPr lang="nl-NL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hthoek 4"/>
          <p:cNvSpPr/>
          <p:nvPr/>
        </p:nvSpPr>
        <p:spPr>
          <a:xfrm>
            <a:off x="451851" y="1547664"/>
            <a:ext cx="621750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nl-NL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</a:p>
          <a:p>
            <a:endParaRPr lang="nl-NL" sz="24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Wat een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kuilen in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de weg.</a:t>
            </a:r>
            <a:endParaRPr lang="nl-NL" dirty="0"/>
          </a:p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/>
            </a:r>
            <a:br>
              <a:rPr lang="nl-NL" dirty="0"/>
            </a:b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De scheidsrechter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fluit de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wedstrijd af.</a:t>
            </a:r>
            <a:endParaRPr lang="nl-NL" dirty="0"/>
          </a:p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/>
            </a:r>
            <a:br>
              <a:rPr lang="nl-NL" dirty="0"/>
            </a:b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In de tuin staan diverse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kruiden.</a:t>
            </a:r>
            <a:endParaRPr lang="nl-NL" dirty="0"/>
          </a:p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/>
            </a:r>
            <a:br>
              <a:rPr lang="nl-NL" dirty="0"/>
            </a:b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Ik mag twee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truien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kopen.</a:t>
            </a:r>
            <a:endParaRPr lang="nl-NL" dirty="0"/>
          </a:p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/>
            </a:r>
            <a:br>
              <a:rPr lang="nl-NL" dirty="0"/>
            </a:b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Van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uien snijden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moet ik altijd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huilen.</a:t>
            </a:r>
            <a:endParaRPr lang="nl-NL" dirty="0"/>
          </a:p>
          <a:p>
            <a:endParaRPr lang="nl-NL" dirty="0">
              <a:solidFill>
                <a:srgbClr val="595959"/>
              </a:solidFill>
              <a:latin typeface="Arial" panose="020B0604020202020204" pitchFamily="34" charset="0"/>
            </a:endParaRPr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243081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2115063" y="7586849"/>
            <a:ext cx="23981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invullen</a:t>
            </a:r>
            <a:endParaRPr lang="nl-NL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hthoek 4"/>
          <p:cNvSpPr/>
          <p:nvPr/>
        </p:nvSpPr>
        <p:spPr>
          <a:xfrm rot="20437644">
            <a:off x="4840281" y="324527"/>
            <a:ext cx="146418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boef</a:t>
            </a:r>
          </a:p>
          <a:p>
            <a:pPr algn="ctr"/>
            <a:endParaRPr lang="nl-NL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Rechthoek 6"/>
          <p:cNvSpPr/>
          <p:nvPr/>
        </p:nvSpPr>
        <p:spPr>
          <a:xfrm>
            <a:off x="2769260" y="404611"/>
            <a:ext cx="166785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taaltoets</a:t>
            </a:r>
            <a:endParaRPr lang="nl-NL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hthoek 7"/>
          <p:cNvSpPr/>
          <p:nvPr/>
        </p:nvSpPr>
        <p:spPr>
          <a:xfrm rot="20088641">
            <a:off x="352600" y="396913"/>
            <a:ext cx="241604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stoelen</a:t>
            </a:r>
            <a:endParaRPr lang="nl-NL" sz="5400" b="0" cap="none" spc="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nl-NL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Rechthoek 8"/>
          <p:cNvSpPr/>
          <p:nvPr/>
        </p:nvSpPr>
        <p:spPr>
          <a:xfrm rot="927667">
            <a:off x="1140222" y="1962702"/>
            <a:ext cx="1967205" cy="135421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boerenkool</a:t>
            </a:r>
            <a:endParaRPr lang="nl-NL" sz="2800" b="0" cap="none" spc="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nl-NL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" name="Rechthoek 1"/>
          <p:cNvSpPr/>
          <p:nvPr/>
        </p:nvSpPr>
        <p:spPr>
          <a:xfrm>
            <a:off x="260648" y="3247506"/>
            <a:ext cx="6480720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</a:rPr>
              <a:t>De …………..rent hard weg.</a:t>
            </a:r>
            <a:endParaRPr lang="nl-NL" sz="2000" dirty="0"/>
          </a:p>
          <a:p>
            <a:r>
              <a:rPr lang="nl-NL" sz="2000" dirty="0"/>
              <a:t/>
            </a:r>
            <a:br>
              <a:rPr lang="nl-NL" sz="2000" dirty="0"/>
            </a:br>
            <a:r>
              <a:rPr lang="nl-NL" sz="2000" dirty="0"/>
              <a:t/>
            </a:r>
            <a:br>
              <a:rPr lang="nl-NL" sz="2000" dirty="0"/>
            </a:br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</a:rPr>
              <a:t>Groep 8 heeft vandaag een ……………….gemaakt.</a:t>
            </a:r>
            <a:endParaRPr lang="nl-NL" sz="2000" dirty="0"/>
          </a:p>
          <a:p>
            <a:r>
              <a:rPr lang="nl-NL" sz="2000" dirty="0"/>
              <a:t/>
            </a:r>
            <a:br>
              <a:rPr lang="nl-NL" sz="2000" dirty="0"/>
            </a:br>
            <a:r>
              <a:rPr lang="nl-NL" sz="2000" dirty="0"/>
              <a:t/>
            </a:r>
            <a:br>
              <a:rPr lang="nl-NL" sz="2000" dirty="0"/>
            </a:br>
            <a:r>
              <a:rPr lang="nl-N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 …………………staan opgestapeld in het magazijn.</a:t>
            </a: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000" dirty="0"/>
              <a:t/>
            </a:r>
            <a:br>
              <a:rPr lang="nl-NL" sz="2000" dirty="0"/>
            </a:br>
            <a:r>
              <a:rPr lang="nl-NL" sz="2000" dirty="0"/>
              <a:t/>
            </a:r>
            <a:br>
              <a:rPr lang="nl-NL" sz="2000" dirty="0"/>
            </a:br>
            <a:r>
              <a:rPr lang="nl-N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Met Pasen ……………… we in de tuin naar eieren.</a:t>
            </a:r>
          </a:p>
          <a:p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…………………………is een wintergroente.</a:t>
            </a: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NL" sz="2000" dirty="0"/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sp>
        <p:nvSpPr>
          <p:cNvPr id="3" name="Rechthoek 2"/>
          <p:cNvSpPr/>
          <p:nvPr/>
        </p:nvSpPr>
        <p:spPr>
          <a:xfrm>
            <a:off x="3236949" y="1045442"/>
            <a:ext cx="2916183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6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zoeken</a:t>
            </a:r>
            <a:endParaRPr lang="nl-NL" sz="6600" b="0" cap="none" spc="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nl-NL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463109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/>
        </p:nvSpPr>
        <p:spPr>
          <a:xfrm>
            <a:off x="2132856" y="7373763"/>
            <a:ext cx="251876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</a:t>
            </a:r>
            <a:r>
              <a:rPr lang="nl-NL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akijken</a:t>
            </a:r>
          </a:p>
          <a:p>
            <a:pPr algn="ctr"/>
            <a:endParaRPr lang="nl-NL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hthoek 4"/>
          <p:cNvSpPr/>
          <p:nvPr/>
        </p:nvSpPr>
        <p:spPr>
          <a:xfrm>
            <a:off x="451851" y="1547664"/>
            <a:ext cx="6217509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oe</a:t>
            </a:r>
          </a:p>
          <a:p>
            <a:endParaRPr lang="nl-NL" sz="24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De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boef rent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hard weg.</a:t>
            </a:r>
            <a:endParaRPr lang="nl-NL" dirty="0"/>
          </a:p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/>
            </a:r>
            <a:br>
              <a:rPr lang="nl-NL" dirty="0"/>
            </a:b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Groep 8 heeft vandaag een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taaltoets gemaakt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.</a:t>
            </a:r>
            <a:endParaRPr lang="nl-NL" dirty="0"/>
          </a:p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/>
            </a:r>
            <a:br>
              <a:rPr lang="nl-NL" dirty="0"/>
            </a:b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stoelen staan 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opgestapeld in het magazijn.</a:t>
            </a:r>
          </a:p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/>
            </a:r>
            <a:br>
              <a:rPr lang="nl-NL" dirty="0"/>
            </a:b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Met Pasen </a:t>
            </a:r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zoeken 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we in de tuin naar eieren.</a:t>
            </a:r>
          </a:p>
          <a:p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Boerenkool is 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een wintergroente.</a:t>
            </a:r>
          </a:p>
          <a:p>
            <a:endParaRPr lang="nl-NL" dirty="0"/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  <a:p>
            <a:endParaRPr lang="nl-NL" dirty="0">
              <a:solidFill>
                <a:srgbClr val="595959"/>
              </a:solidFill>
              <a:latin typeface="Arial" panose="020B0604020202020204" pitchFamily="34" charset="0"/>
            </a:endParaRPr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86373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/>
        </p:nvSpPr>
        <p:spPr>
          <a:xfrm>
            <a:off x="908720" y="683568"/>
            <a:ext cx="3429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nl-NL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</a:t>
            </a:r>
          </a:p>
          <a:p>
            <a:pPr lvl="0"/>
            <a:r>
              <a:rPr lang="nl-NL" sz="2800" dirty="0" smtClean="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brief        </a:t>
            </a:r>
            <a:r>
              <a:rPr lang="nl-NL" sz="2800" dirty="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wieken           </a:t>
            </a:r>
          </a:p>
          <a:p>
            <a:pPr lvl="0"/>
            <a:endParaRPr lang="nl-NL" sz="2800" dirty="0">
              <a:solidFill>
                <a:schemeClr val="dk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nl-NL" sz="2800" dirty="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papier     ziek</a:t>
            </a:r>
          </a:p>
          <a:p>
            <a:pPr lvl="0"/>
            <a:endParaRPr lang="nl-NL" sz="2800" dirty="0">
              <a:solidFill>
                <a:schemeClr val="dk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nl-NL" sz="2800" dirty="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zeewier   dief</a:t>
            </a:r>
          </a:p>
        </p:txBody>
      </p:sp>
      <p:sp>
        <p:nvSpPr>
          <p:cNvPr id="3" name="Rechthoek 2"/>
          <p:cNvSpPr/>
          <p:nvPr/>
        </p:nvSpPr>
        <p:spPr>
          <a:xfrm>
            <a:off x="891134" y="4283968"/>
            <a:ext cx="3429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nl-NL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endParaRPr lang="nl-NL" sz="28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nl-NL" sz="2800" dirty="0" smtClean="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veulen         </a:t>
            </a:r>
            <a:r>
              <a:rPr lang="nl-NL" sz="2800" dirty="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peuk      </a:t>
            </a:r>
          </a:p>
          <a:p>
            <a:pPr lvl="0"/>
            <a:endParaRPr lang="nl-NL" sz="2800" dirty="0">
              <a:solidFill>
                <a:schemeClr val="dk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nl-NL" sz="2800" dirty="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keuken        peuter</a:t>
            </a:r>
          </a:p>
          <a:p>
            <a:pPr lvl="0"/>
            <a:endParaRPr lang="nl-NL" sz="2800" dirty="0">
              <a:solidFill>
                <a:schemeClr val="dk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nl-NL" sz="2800" dirty="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keutels</a:t>
            </a:r>
          </a:p>
        </p:txBody>
      </p:sp>
      <p:sp>
        <p:nvSpPr>
          <p:cNvPr id="5" name="Rechthoek 4"/>
          <p:cNvSpPr/>
          <p:nvPr/>
        </p:nvSpPr>
        <p:spPr>
          <a:xfrm>
            <a:off x="2348880" y="7404592"/>
            <a:ext cx="251876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</a:t>
            </a:r>
            <a:r>
              <a:rPr lang="nl-NL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akijken</a:t>
            </a:r>
          </a:p>
          <a:p>
            <a:pPr algn="ctr"/>
            <a:endParaRPr lang="nl-NL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86696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/>
        </p:nvSpPr>
        <p:spPr>
          <a:xfrm>
            <a:off x="620688" y="3635896"/>
            <a:ext cx="538690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nl-NL" dirty="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ober heeft een ……………………….</a:t>
            </a:r>
          </a:p>
          <a:p>
            <a:pPr lvl="0"/>
            <a:endParaRPr lang="nl-NL" dirty="0">
              <a:solidFill>
                <a:schemeClr val="dk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nl-NL" dirty="0">
              <a:solidFill>
                <a:schemeClr val="dk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nl-NL" dirty="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……………………….. is vandaag gesloten.</a:t>
            </a:r>
          </a:p>
          <a:p>
            <a:pPr lvl="0"/>
            <a:endParaRPr lang="nl-NL" dirty="0">
              <a:solidFill>
                <a:schemeClr val="dk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nl-NL" dirty="0">
              <a:solidFill>
                <a:schemeClr val="dk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nl-NL" dirty="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 moet  naar het …………………………</a:t>
            </a:r>
          </a:p>
          <a:p>
            <a:pPr lvl="0"/>
            <a:endParaRPr lang="nl-NL" dirty="0">
              <a:solidFill>
                <a:schemeClr val="dk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nl-NL" dirty="0">
              <a:solidFill>
                <a:schemeClr val="dk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nl-NL" dirty="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 heb een ………………..voor mijn toets.</a:t>
            </a:r>
          </a:p>
          <a:p>
            <a:pPr lvl="0"/>
            <a:endParaRPr lang="nl-NL" dirty="0">
              <a:solidFill>
                <a:schemeClr val="dk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nl-NL" dirty="0">
              <a:solidFill>
                <a:schemeClr val="dk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nl-NL" dirty="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kinderen hebben </a:t>
            </a:r>
            <a:r>
              <a:rPr lang="nl-NL" dirty="0" smtClean="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veel</a:t>
            </a:r>
            <a:r>
              <a:rPr lang="nl-NL" dirty="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……………………..</a:t>
            </a:r>
          </a:p>
          <a:p>
            <a:pPr lvl="0"/>
            <a:endParaRPr lang="nl-NL" dirty="0">
              <a:solidFill>
                <a:schemeClr val="dk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hthoek 2"/>
          <p:cNvSpPr/>
          <p:nvPr/>
        </p:nvSpPr>
        <p:spPr>
          <a:xfrm>
            <a:off x="2115063" y="7586849"/>
            <a:ext cx="23981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invullen</a:t>
            </a:r>
            <a:endParaRPr lang="nl-NL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hthoek 4"/>
          <p:cNvSpPr/>
          <p:nvPr/>
        </p:nvSpPr>
        <p:spPr>
          <a:xfrm rot="21125642">
            <a:off x="4339507" y="2235212"/>
            <a:ext cx="2946054" cy="227754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8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nl-NL" sz="8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ien</a:t>
            </a:r>
          </a:p>
          <a:p>
            <a:pPr algn="ctr"/>
            <a:endParaRPr lang="nl-NL" sz="5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Rechthoek 5"/>
          <p:cNvSpPr/>
          <p:nvPr/>
        </p:nvSpPr>
        <p:spPr>
          <a:xfrm>
            <a:off x="3501008" y="395536"/>
            <a:ext cx="1391728" cy="14157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nl-NL" sz="32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lezier</a:t>
            </a:r>
          </a:p>
          <a:p>
            <a:pPr algn="ctr"/>
            <a:endParaRPr lang="nl-NL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Rechthoek 6"/>
          <p:cNvSpPr/>
          <p:nvPr/>
        </p:nvSpPr>
        <p:spPr>
          <a:xfrm rot="559995">
            <a:off x="2708920" y="1073928"/>
            <a:ext cx="3772186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6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z</a:t>
            </a:r>
            <a:r>
              <a:rPr lang="nl-NL" sz="66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iekenhuis</a:t>
            </a:r>
          </a:p>
          <a:p>
            <a:pPr algn="ctr"/>
            <a:endParaRPr lang="nl-NL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Rechthoek 7"/>
          <p:cNvSpPr/>
          <p:nvPr/>
        </p:nvSpPr>
        <p:spPr>
          <a:xfrm>
            <a:off x="203360" y="2141238"/>
            <a:ext cx="4237057" cy="203132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7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nl-NL" sz="72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ierentuin</a:t>
            </a:r>
          </a:p>
          <a:p>
            <a:pPr algn="ctr"/>
            <a:endParaRPr lang="nl-NL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Rechthoek 8"/>
          <p:cNvSpPr/>
          <p:nvPr/>
        </p:nvSpPr>
        <p:spPr>
          <a:xfrm rot="20831673">
            <a:off x="177874" y="382850"/>
            <a:ext cx="280076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nl-NL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ienblad</a:t>
            </a:r>
          </a:p>
          <a:p>
            <a:pPr algn="ctr"/>
            <a:endParaRPr lang="nl-NL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65834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2;p18"/>
          <p:cNvSpPr txBox="1"/>
          <p:nvPr/>
        </p:nvSpPr>
        <p:spPr>
          <a:xfrm>
            <a:off x="514350" y="298575"/>
            <a:ext cx="5415900" cy="46641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</a:t>
            </a:r>
            <a:endParaRPr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nl" dirty="0" smtClean="0">
              <a:solidFill>
                <a:schemeClr val="dk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dirty="0" smtClean="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nl" dirty="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ober heeft een </a:t>
            </a:r>
            <a:r>
              <a:rPr lang="nl" u="sng" dirty="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dienblad</a:t>
            </a:r>
            <a:endParaRPr u="sng" dirty="0">
              <a:solidFill>
                <a:schemeClr val="dk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dirty="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nl" u="sng" dirty="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dierentuin</a:t>
            </a:r>
            <a:r>
              <a:rPr lang="nl" dirty="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vandaag gesloten.</a:t>
            </a:r>
            <a:endParaRPr dirty="0">
              <a:solidFill>
                <a:schemeClr val="dk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dirty="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 moet  naar het </a:t>
            </a:r>
            <a:r>
              <a:rPr lang="nl" u="sng" dirty="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ziekenhuis</a:t>
            </a:r>
            <a:endParaRPr u="sng" dirty="0">
              <a:solidFill>
                <a:schemeClr val="dk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dirty="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 heb een  </a:t>
            </a:r>
            <a:r>
              <a:rPr lang="nl" u="sng" dirty="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tien</a:t>
            </a:r>
            <a:r>
              <a:rPr lang="nl" dirty="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voor mijn toets.</a:t>
            </a:r>
            <a:endParaRPr dirty="0">
              <a:solidFill>
                <a:schemeClr val="dk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dirty="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kinderen hebben veel </a:t>
            </a:r>
            <a:r>
              <a:rPr lang="nl" u="sng" dirty="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plezier.</a:t>
            </a:r>
            <a:endParaRPr u="sng" dirty="0">
              <a:solidFill>
                <a:schemeClr val="dk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3" name="Rechthoek 2"/>
          <p:cNvSpPr/>
          <p:nvPr/>
        </p:nvSpPr>
        <p:spPr>
          <a:xfrm>
            <a:off x="2132856" y="7373763"/>
            <a:ext cx="251876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</a:t>
            </a:r>
            <a:r>
              <a:rPr lang="nl-NL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akijken</a:t>
            </a:r>
          </a:p>
          <a:p>
            <a:pPr algn="ctr"/>
            <a:endParaRPr lang="nl-NL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51207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/>
        </p:nvSpPr>
        <p:spPr>
          <a:xfrm>
            <a:off x="2115063" y="7586849"/>
            <a:ext cx="23981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invullen</a:t>
            </a:r>
            <a:endParaRPr lang="nl-NL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hthoek 4"/>
          <p:cNvSpPr/>
          <p:nvPr/>
        </p:nvSpPr>
        <p:spPr>
          <a:xfrm>
            <a:off x="852633" y="1170775"/>
            <a:ext cx="2946054" cy="203132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7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veulen</a:t>
            </a:r>
          </a:p>
          <a:p>
            <a:pPr algn="ctr"/>
            <a:endParaRPr lang="nl-NL" sz="5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Rechthoek 5"/>
          <p:cNvSpPr/>
          <p:nvPr/>
        </p:nvSpPr>
        <p:spPr>
          <a:xfrm>
            <a:off x="3592379" y="395536"/>
            <a:ext cx="1208985" cy="14157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beurs</a:t>
            </a:r>
            <a:endParaRPr lang="nl-NL" sz="3200" b="0" cap="none" spc="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nl-NL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Rechthoek 6"/>
          <p:cNvSpPr/>
          <p:nvPr/>
        </p:nvSpPr>
        <p:spPr>
          <a:xfrm rot="559995">
            <a:off x="4229608" y="1114758"/>
            <a:ext cx="229582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6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keurig</a:t>
            </a:r>
            <a:endParaRPr lang="nl-NL" sz="6600" b="0" cap="none" spc="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endParaRPr lang="nl-NL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Rechthoek 7"/>
          <p:cNvSpPr/>
          <p:nvPr/>
        </p:nvSpPr>
        <p:spPr>
          <a:xfrm>
            <a:off x="3153664" y="2299764"/>
            <a:ext cx="1867819" cy="153888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deuke</a:t>
            </a:r>
            <a:r>
              <a:rPr lang="nl-NL" sz="40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  <a:p>
            <a:pPr algn="ctr"/>
            <a:endParaRPr lang="nl-NL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Rechthoek 8"/>
          <p:cNvSpPr/>
          <p:nvPr/>
        </p:nvSpPr>
        <p:spPr>
          <a:xfrm rot="20831673">
            <a:off x="1213159" y="555493"/>
            <a:ext cx="102624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2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beuken</a:t>
            </a:r>
            <a:endParaRPr lang="nl-NL" sz="2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Rechthoek 3"/>
          <p:cNvSpPr/>
          <p:nvPr/>
        </p:nvSpPr>
        <p:spPr>
          <a:xfrm>
            <a:off x="640708" y="3698304"/>
            <a:ext cx="57206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In het bos staan grote………………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</a:t>
            </a:r>
            <a:endParaRPr lang="nl-NL" dirty="0"/>
          </a:p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/>
            </a:r>
            <a:br>
              <a:rPr lang="nl-NL" dirty="0"/>
            </a:b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De bus vertrekt ………………….op tijd.</a:t>
            </a:r>
            <a:endParaRPr lang="nl-NL" dirty="0"/>
          </a:p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/>
            </a:r>
            <a:br>
              <a:rPr lang="nl-NL" dirty="0"/>
            </a:b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Mijn blauwe plek voelt ……………</a:t>
            </a:r>
            <a:endParaRPr lang="nl-NL" dirty="0"/>
          </a:p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/>
            </a:r>
            <a:br>
              <a:rPr lang="nl-NL" dirty="0"/>
            </a:b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Het …………….. loopt in de wei.</a:t>
            </a:r>
            <a:endParaRPr lang="nl-NL" dirty="0"/>
          </a:p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/>
            </a:r>
            <a:br>
              <a:rPr lang="nl-NL" dirty="0"/>
            </a:b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De auto heeft twee ………….. </a:t>
            </a:r>
            <a:endParaRPr lang="nl-NL" dirty="0"/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63764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/>
        </p:nvSpPr>
        <p:spPr>
          <a:xfrm>
            <a:off x="2132856" y="7373763"/>
            <a:ext cx="251876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</a:t>
            </a:r>
            <a:r>
              <a:rPr lang="nl-NL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akijken</a:t>
            </a:r>
          </a:p>
          <a:p>
            <a:pPr algn="ctr"/>
            <a:endParaRPr lang="nl-NL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hthoek 4"/>
          <p:cNvSpPr/>
          <p:nvPr/>
        </p:nvSpPr>
        <p:spPr>
          <a:xfrm>
            <a:off x="908720" y="755576"/>
            <a:ext cx="468052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eu</a:t>
            </a:r>
            <a:endParaRPr lang="nl-NL" sz="2000" dirty="0" smtClean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</a:rPr>
              <a:t>In het bos staan grote </a:t>
            </a:r>
            <a:r>
              <a:rPr lang="nl-NL" sz="2000" u="sng" dirty="0" smtClean="0">
                <a:solidFill>
                  <a:srgbClr val="595959"/>
                </a:solidFill>
                <a:latin typeface="Arial" panose="020B0604020202020204" pitchFamily="34" charset="0"/>
              </a:rPr>
              <a:t>beuken</a:t>
            </a:r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</a:rPr>
              <a:t>.</a:t>
            </a:r>
            <a:endParaRPr lang="nl-NL" sz="2000" u="sng" dirty="0"/>
          </a:p>
          <a:p>
            <a:r>
              <a:rPr lang="nl-NL" sz="2000" dirty="0"/>
              <a:t/>
            </a:r>
            <a:br>
              <a:rPr lang="nl-NL" sz="2000" dirty="0"/>
            </a:br>
            <a:r>
              <a:rPr lang="nl-NL" sz="2000" dirty="0"/>
              <a:t/>
            </a:r>
            <a:br>
              <a:rPr lang="nl-NL" sz="2000" dirty="0"/>
            </a:b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De bus vertrekt </a:t>
            </a:r>
            <a:r>
              <a:rPr lang="nl-NL" sz="2000" u="sng" dirty="0">
                <a:solidFill>
                  <a:srgbClr val="595959"/>
                </a:solidFill>
                <a:latin typeface="Arial" panose="020B0604020202020204" pitchFamily="34" charset="0"/>
              </a:rPr>
              <a:t>keurig </a:t>
            </a: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op tijd.</a:t>
            </a:r>
            <a:endParaRPr lang="nl-NL" sz="2000" dirty="0"/>
          </a:p>
          <a:p>
            <a:r>
              <a:rPr lang="nl-NL" sz="2000" dirty="0"/>
              <a:t/>
            </a:r>
            <a:br>
              <a:rPr lang="nl-NL" sz="2000" dirty="0"/>
            </a:br>
            <a:r>
              <a:rPr lang="nl-NL" sz="2000" dirty="0"/>
              <a:t/>
            </a:r>
            <a:br>
              <a:rPr lang="nl-NL" sz="2000" dirty="0"/>
            </a:b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Mijn blauwe plek voelt </a:t>
            </a:r>
            <a:r>
              <a:rPr lang="nl-NL" sz="2000" u="sng" dirty="0">
                <a:solidFill>
                  <a:srgbClr val="595959"/>
                </a:solidFill>
                <a:latin typeface="Arial" panose="020B0604020202020204" pitchFamily="34" charset="0"/>
              </a:rPr>
              <a:t>beurs</a:t>
            </a:r>
            <a:endParaRPr lang="nl-NL" sz="2000" u="sng" dirty="0"/>
          </a:p>
          <a:p>
            <a:r>
              <a:rPr lang="nl-NL" sz="2000" dirty="0"/>
              <a:t/>
            </a:r>
            <a:br>
              <a:rPr lang="nl-NL" sz="2000" dirty="0"/>
            </a:br>
            <a:r>
              <a:rPr lang="nl-NL" sz="2000" dirty="0"/>
              <a:t/>
            </a:r>
            <a:br>
              <a:rPr lang="nl-NL" sz="2000" dirty="0"/>
            </a:b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Het </a:t>
            </a:r>
            <a:r>
              <a:rPr lang="nl-NL" sz="2000" u="sng" dirty="0">
                <a:solidFill>
                  <a:srgbClr val="595959"/>
                </a:solidFill>
                <a:latin typeface="Arial" panose="020B0604020202020204" pitchFamily="34" charset="0"/>
              </a:rPr>
              <a:t>veulen</a:t>
            </a: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 loopt in de wei.</a:t>
            </a:r>
            <a:endParaRPr lang="nl-NL" sz="2000" dirty="0"/>
          </a:p>
          <a:p>
            <a:r>
              <a:rPr lang="nl-NL" sz="2000" dirty="0"/>
              <a:t/>
            </a:r>
            <a:br>
              <a:rPr lang="nl-NL" sz="2000" dirty="0"/>
            </a:br>
            <a:r>
              <a:rPr lang="nl-NL" sz="2000" dirty="0"/>
              <a:t/>
            </a:r>
            <a:br>
              <a:rPr lang="nl-NL" sz="2000" dirty="0"/>
            </a:b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De auto heeft twee </a:t>
            </a:r>
            <a:r>
              <a:rPr lang="nl-NL" sz="2000" u="sng" dirty="0">
                <a:solidFill>
                  <a:srgbClr val="595959"/>
                </a:solidFill>
                <a:latin typeface="Arial" panose="020B0604020202020204" pitchFamily="34" charset="0"/>
              </a:rPr>
              <a:t>deuken</a:t>
            </a: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.</a:t>
            </a:r>
            <a:endParaRPr lang="nl-NL" sz="2000" dirty="0"/>
          </a:p>
          <a:p>
            <a:r>
              <a:rPr lang="nl-NL" sz="2000" dirty="0"/>
              <a:t/>
            </a:r>
            <a:br>
              <a:rPr lang="nl-NL" sz="2000" dirty="0"/>
            </a:br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36396212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2651578" y="7668344"/>
            <a:ext cx="19148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dictee</a:t>
            </a:r>
            <a:endParaRPr lang="nl-NL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Rechthoek 2"/>
          <p:cNvSpPr/>
          <p:nvPr/>
        </p:nvSpPr>
        <p:spPr>
          <a:xfrm>
            <a:off x="908720" y="395536"/>
            <a:ext cx="4796178" cy="7417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</a:t>
            </a:r>
          </a:p>
          <a:p>
            <a:r>
              <a:rPr lang="nl-NL" sz="28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Een kauw is een vogel.</a:t>
            </a:r>
            <a:endParaRPr lang="nl-NL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8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Miauw zegt de zwarte poes.</a:t>
            </a:r>
            <a:endParaRPr lang="nl-NL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8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auto is donkerblauw.</a:t>
            </a:r>
            <a:endParaRPr lang="nl-NL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8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pauze begint bijna.</a:t>
            </a:r>
            <a:endParaRPr lang="nl-NL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8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pauw verliest een veer.</a:t>
            </a:r>
            <a:br>
              <a:rPr lang="nl-NL" sz="28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nl-NL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endParaRPr lang="nl-NL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8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het bos ligt veel oud hout.</a:t>
            </a:r>
            <a:endParaRPr lang="nl-NL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8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Mijn kous zakt af.</a:t>
            </a:r>
            <a:endParaRPr lang="nl-NL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8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Mijn trui heeft lange mouwen.</a:t>
            </a:r>
            <a:endParaRPr lang="nl-NL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8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 staat daar een groot gebouw.</a:t>
            </a:r>
            <a:endParaRPr lang="nl-NL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8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Het is koud buiten.</a:t>
            </a:r>
            <a:endParaRPr lang="nl-NL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800" dirty="0"/>
              <a:t/>
            </a:r>
            <a:br>
              <a:rPr lang="nl-NL" sz="2800" dirty="0"/>
            </a:b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3577253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2348880" y="7404592"/>
            <a:ext cx="251876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</a:t>
            </a:r>
            <a:r>
              <a:rPr lang="nl-NL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akijken</a:t>
            </a:r>
          </a:p>
          <a:p>
            <a:pPr algn="ctr"/>
            <a:endParaRPr lang="nl-NL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Rechthoek 3"/>
          <p:cNvSpPr/>
          <p:nvPr/>
        </p:nvSpPr>
        <p:spPr>
          <a:xfrm>
            <a:off x="1310853" y="827584"/>
            <a:ext cx="459482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</a:t>
            </a:r>
          </a:p>
          <a:p>
            <a:r>
              <a:rPr lang="nl-NL" sz="2800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kauw</a:t>
            </a:r>
            <a:r>
              <a:rPr lang="nl-NL" sz="28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               pauze</a:t>
            </a:r>
            <a:endParaRPr lang="nl-NL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8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miauw              pauw</a:t>
            </a:r>
            <a:endParaRPr lang="nl-NL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8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donkerblauw</a:t>
            </a:r>
            <a:endParaRPr lang="nl-NL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sp>
        <p:nvSpPr>
          <p:cNvPr id="6" name="Rechthoek 5"/>
          <p:cNvSpPr/>
          <p:nvPr/>
        </p:nvSpPr>
        <p:spPr>
          <a:xfrm>
            <a:off x="1310852" y="4172938"/>
            <a:ext cx="3918347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endParaRPr lang="nl-NL" sz="28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800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oud </a:t>
            </a:r>
            <a:r>
              <a:rPr lang="nl-NL" sz="28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         </a:t>
            </a:r>
            <a:r>
              <a:rPr lang="nl-NL" sz="2800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mouwen</a:t>
            </a:r>
            <a:r>
              <a:rPr lang="nl-NL" sz="28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  </a:t>
            </a:r>
            <a:endParaRPr lang="nl-NL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8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hout          gebouw</a:t>
            </a:r>
            <a:endParaRPr lang="nl-NL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8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kous          koud</a:t>
            </a:r>
            <a:endParaRPr lang="nl-NL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6167005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2230</TotalTime>
  <Words>533</Words>
  <Application>Microsoft Office PowerPoint</Application>
  <PresentationFormat>Diavoorstelling (4:3)</PresentationFormat>
  <Paragraphs>320</Paragraphs>
  <Slides>25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Opdracht 1</dc:title>
  <dc:creator>My Acer</dc:creator>
  <cp:lastModifiedBy>hans vdvlugt</cp:lastModifiedBy>
  <cp:revision>91</cp:revision>
  <cp:lastPrinted>2024-02-08T15:07:04Z</cp:lastPrinted>
  <dcterms:created xsi:type="dcterms:W3CDTF">2014-01-19T15:45:44Z</dcterms:created>
  <dcterms:modified xsi:type="dcterms:W3CDTF">2024-02-08T15:07:49Z</dcterms:modified>
</cp:coreProperties>
</file>