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5"/>
  </p:notesMasterIdLst>
  <p:sldIdLst>
    <p:sldId id="256" r:id="rId2"/>
    <p:sldId id="257" r:id="rId3"/>
    <p:sldId id="258" r:id="rId4"/>
  </p:sldIdLst>
  <p:sldSz cx="9144000" cy="5143500" type="screen16x9"/>
  <p:notesSz cx="6889750" cy="100187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BB03C1-F4AD-4141-8DF1-B6FFA666EE3D}">
  <a:tblStyle styleId="{C0BB03C1-F4AD-4141-8DF1-B6FFA666EE3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8975" y="4758889"/>
            <a:ext cx="5511800" cy="4508421"/>
          </a:xfrm>
          <a:prstGeom prst="rect">
            <a:avLst/>
          </a:prstGeom>
          <a:noFill/>
          <a:ln>
            <a:noFill/>
          </a:ln>
        </p:spPr>
        <p:txBody>
          <a:bodyPr spcFirstLastPara="1" wrap="square" lIns="96600" tIns="96600" rIns="96600" bIns="96600"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289575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438512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9e10b81bbf_0_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29e10b81bbf_0_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460389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9e10b81bbf_0_16: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9e10b81bbf_0_16: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699110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l"/>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846925" y="464100"/>
            <a:ext cx="1593300" cy="641700"/>
          </a:xfrm>
          <a:prstGeom prst="rect">
            <a:avLst/>
          </a:prstGeom>
          <a:solidFill>
            <a:srgbClr val="FFFF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200"/>
              <a:t>10 - 25</a:t>
            </a:r>
            <a:endParaRPr sz="3200"/>
          </a:p>
        </p:txBody>
      </p:sp>
      <p:sp>
        <p:nvSpPr>
          <p:cNvPr id="55" name="Google Shape;55;p13"/>
          <p:cNvSpPr/>
          <p:nvPr/>
        </p:nvSpPr>
        <p:spPr>
          <a:xfrm>
            <a:off x="846925" y="1105800"/>
            <a:ext cx="1593300" cy="641700"/>
          </a:xfrm>
          <a:prstGeom prst="rect">
            <a:avLst/>
          </a:prstGeom>
          <a:solidFill>
            <a:srgbClr val="00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200"/>
              <a:t>26 - 43</a:t>
            </a:r>
            <a:endParaRPr sz="3200"/>
          </a:p>
        </p:txBody>
      </p:sp>
      <p:sp>
        <p:nvSpPr>
          <p:cNvPr id="56" name="Google Shape;56;p13"/>
          <p:cNvSpPr/>
          <p:nvPr/>
        </p:nvSpPr>
        <p:spPr>
          <a:xfrm>
            <a:off x="846925" y="1747500"/>
            <a:ext cx="1593300" cy="641700"/>
          </a:xfrm>
          <a:prstGeom prst="rect">
            <a:avLst/>
          </a:prstGeom>
          <a:solidFill>
            <a:srgbClr val="00FF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200"/>
              <a:t>44 - 70</a:t>
            </a:r>
            <a:endParaRPr sz="3200"/>
          </a:p>
        </p:txBody>
      </p:sp>
      <p:sp>
        <p:nvSpPr>
          <p:cNvPr id="57" name="Google Shape;57;p13"/>
          <p:cNvSpPr/>
          <p:nvPr/>
        </p:nvSpPr>
        <p:spPr>
          <a:xfrm>
            <a:off x="846925" y="2389200"/>
            <a:ext cx="1593300" cy="641700"/>
          </a:xfrm>
          <a:prstGeom prst="rect">
            <a:avLst/>
          </a:prstGeom>
          <a:solidFill>
            <a:srgbClr val="F1C23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000"/>
              <a:t>71 - 100</a:t>
            </a:r>
            <a:endParaRPr sz="3000"/>
          </a:p>
        </p:txBody>
      </p:sp>
      <p:pic>
        <p:nvPicPr>
          <p:cNvPr id="58" name="Google Shape;58;p13"/>
          <p:cNvPicPr preferRelativeResize="0"/>
          <p:nvPr/>
        </p:nvPicPr>
        <p:blipFill>
          <a:blip r:embed="rId3">
            <a:alphaModFix/>
          </a:blip>
          <a:stretch>
            <a:fillRect/>
          </a:stretch>
        </p:blipFill>
        <p:spPr>
          <a:xfrm>
            <a:off x="3932425" y="151325"/>
            <a:ext cx="3642624" cy="3642624"/>
          </a:xfrm>
          <a:prstGeom prst="rect">
            <a:avLst/>
          </a:prstGeom>
          <a:noFill/>
          <a:ln>
            <a:noFill/>
          </a:ln>
        </p:spPr>
      </p:pic>
      <p:sp>
        <p:nvSpPr>
          <p:cNvPr id="59" name="Google Shape;59;p13"/>
          <p:cNvSpPr/>
          <p:nvPr/>
        </p:nvSpPr>
        <p:spPr>
          <a:xfrm>
            <a:off x="708820" y="3491300"/>
            <a:ext cx="7726373" cy="1218845"/>
          </a:xfrm>
          <a:prstGeom prst="rect">
            <a:avLst/>
          </a:prstGeom>
        </p:spPr>
        <p:txBody>
          <a:bodyPr>
            <a:prstTxWarp prst="textPlain">
              <a:avLst/>
            </a:prstTxWarp>
          </a:bodyPr>
          <a:lstStyle/>
          <a:p>
            <a:pPr lvl="0" algn="ctr"/>
            <a:r>
              <a:rPr b="0" i="0">
                <a:ln w="9525" cap="flat" cmpd="sng">
                  <a:solidFill>
                    <a:srgbClr val="0000FF"/>
                  </a:solidFill>
                  <a:prstDash val="solid"/>
                  <a:round/>
                  <a:headEnd type="none" w="sm" len="sm"/>
                  <a:tailEnd type="none" w="sm" len="sm"/>
                </a:ln>
                <a:solidFill>
                  <a:srgbClr val="FFFF00"/>
                </a:solidFill>
                <a:latin typeface="Arial"/>
              </a:rPr>
              <a:t>reken-sjoelen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graphicFrame>
        <p:nvGraphicFramePr>
          <p:cNvPr id="64" name="Google Shape;64;p14"/>
          <p:cNvGraphicFramePr/>
          <p:nvPr>
            <p:extLst>
              <p:ext uri="{D42A27DB-BD31-4B8C-83A1-F6EECF244321}">
                <p14:modId xmlns:p14="http://schemas.microsoft.com/office/powerpoint/2010/main" val="2071326883"/>
              </p:ext>
            </p:extLst>
          </p:nvPr>
        </p:nvGraphicFramePr>
        <p:xfrm>
          <a:off x="1080825" y="493675"/>
          <a:ext cx="7239000" cy="3611610"/>
        </p:xfrm>
        <a:graphic>
          <a:graphicData uri="http://schemas.openxmlformats.org/drawingml/2006/table">
            <a:tbl>
              <a:tblPr>
                <a:noFill/>
                <a:tableStyleId>{C0BB03C1-F4AD-4141-8DF1-B6FFA666EE3D}</a:tableStyleId>
              </a:tblPr>
              <a:tblGrid>
                <a:gridCol w="1809750"/>
                <a:gridCol w="1809750"/>
                <a:gridCol w="1809750"/>
                <a:gridCol w="1809750"/>
              </a:tblGrid>
              <a:tr h="381000">
                <a:tc>
                  <a:txBody>
                    <a:bodyPr/>
                    <a:lstStyle/>
                    <a:p>
                      <a:pPr marL="0" lvl="0" indent="0" algn="l" rtl="0">
                        <a:spcBef>
                          <a:spcPts val="0"/>
                        </a:spcBef>
                        <a:spcAft>
                          <a:spcPts val="0"/>
                        </a:spcAft>
                        <a:buNone/>
                      </a:pPr>
                      <a:r>
                        <a:rPr lang="nl" sz="1700" dirty="0"/>
                        <a:t>      </a:t>
                      </a:r>
                      <a:r>
                        <a:rPr lang="nl" sz="1700" dirty="0" smtClean="0"/>
                        <a:t>  10 </a:t>
                      </a:r>
                      <a:r>
                        <a:rPr lang="nl" sz="1700" dirty="0"/>
                        <a:t>- 25</a:t>
                      </a:r>
                      <a:endParaRPr sz="1700" dirty="0"/>
                    </a:p>
                  </a:txBody>
                  <a:tcPr marL="91425" marR="91425" marT="91425" marB="91425"/>
                </a:tc>
                <a:tc>
                  <a:txBody>
                    <a:bodyPr/>
                    <a:lstStyle/>
                    <a:p>
                      <a:pPr marL="0" lvl="0" indent="0" algn="l" rtl="0">
                        <a:spcBef>
                          <a:spcPts val="0"/>
                        </a:spcBef>
                        <a:spcAft>
                          <a:spcPts val="0"/>
                        </a:spcAft>
                        <a:buNone/>
                      </a:pPr>
                      <a:r>
                        <a:rPr lang="nl" sz="1700" dirty="0"/>
                        <a:t>    </a:t>
                      </a:r>
                      <a:r>
                        <a:rPr lang="nl" sz="1700" dirty="0" smtClean="0"/>
                        <a:t>    </a:t>
                      </a:r>
                      <a:r>
                        <a:rPr lang="nl" sz="1700" dirty="0"/>
                        <a:t>26 - 40</a:t>
                      </a:r>
                      <a:endParaRPr sz="1700" dirty="0"/>
                    </a:p>
                  </a:txBody>
                  <a:tcPr marL="91425" marR="91425" marT="91425" marB="91425"/>
                </a:tc>
                <a:tc>
                  <a:txBody>
                    <a:bodyPr/>
                    <a:lstStyle/>
                    <a:p>
                      <a:pPr marL="0" lvl="0" indent="0" algn="l" rtl="0">
                        <a:spcBef>
                          <a:spcPts val="0"/>
                        </a:spcBef>
                        <a:spcAft>
                          <a:spcPts val="0"/>
                        </a:spcAft>
                        <a:buNone/>
                      </a:pPr>
                      <a:r>
                        <a:rPr lang="nl" sz="1700" dirty="0"/>
                        <a:t>   </a:t>
                      </a:r>
                      <a:r>
                        <a:rPr lang="nl" sz="1700" dirty="0" smtClean="0"/>
                        <a:t>     </a:t>
                      </a:r>
                      <a:r>
                        <a:rPr lang="nl" sz="1700" dirty="0"/>
                        <a:t>41 - 70</a:t>
                      </a:r>
                      <a:endParaRPr sz="1700" dirty="0"/>
                    </a:p>
                  </a:txBody>
                  <a:tcPr marL="91425" marR="91425" marT="91425" marB="91425"/>
                </a:tc>
                <a:tc>
                  <a:txBody>
                    <a:bodyPr/>
                    <a:lstStyle/>
                    <a:p>
                      <a:pPr marL="0" lvl="0" indent="0" algn="l" rtl="0">
                        <a:spcBef>
                          <a:spcPts val="0"/>
                        </a:spcBef>
                        <a:spcAft>
                          <a:spcPts val="0"/>
                        </a:spcAft>
                        <a:buNone/>
                      </a:pPr>
                      <a:r>
                        <a:rPr lang="nl" sz="1700" dirty="0"/>
                        <a:t>    </a:t>
                      </a:r>
                      <a:r>
                        <a:rPr lang="nl" sz="1700" dirty="0" smtClean="0"/>
                        <a:t>  </a:t>
                      </a:r>
                      <a:r>
                        <a:rPr lang="nl" sz="1700" dirty="0"/>
                        <a:t>71 - 100</a:t>
                      </a:r>
                      <a:endParaRPr sz="1700" dirty="0"/>
                    </a:p>
                  </a:txBody>
                  <a:tcPr marL="91425" marR="91425" marT="91425" marB="91425"/>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r h="381000">
                <a:tc>
                  <a:txBody>
                    <a:bodyPr/>
                    <a:lstStyle/>
                    <a:p>
                      <a:pPr marL="0" lvl="0" indent="0" algn="l" rtl="0">
                        <a:spcBef>
                          <a:spcPts val="0"/>
                        </a:spcBef>
                        <a:spcAft>
                          <a:spcPts val="0"/>
                        </a:spcAft>
                        <a:buNone/>
                      </a:pPr>
                      <a:endParaRPr/>
                    </a:p>
                  </a:txBody>
                  <a:tcPr marL="91425" marR="91425" marT="91425" marB="91425">
                    <a:solidFill>
                      <a:srgbClr val="FFFF00"/>
                    </a:solidFill>
                  </a:tcPr>
                </a:tc>
                <a:tc>
                  <a:txBody>
                    <a:bodyPr/>
                    <a:lstStyle/>
                    <a:p>
                      <a:pPr marL="0" lvl="0" indent="0" algn="l" rtl="0">
                        <a:spcBef>
                          <a:spcPts val="0"/>
                        </a:spcBef>
                        <a:spcAft>
                          <a:spcPts val="0"/>
                        </a:spcAft>
                        <a:buNone/>
                      </a:pPr>
                      <a:endParaRPr/>
                    </a:p>
                  </a:txBody>
                  <a:tcPr marL="91425" marR="91425" marT="91425" marB="91425">
                    <a:solidFill>
                      <a:srgbClr val="00FFFF"/>
                    </a:solidFill>
                  </a:tcPr>
                </a:tc>
                <a:tc>
                  <a:txBody>
                    <a:bodyPr/>
                    <a:lstStyle/>
                    <a:p>
                      <a:pPr marL="0" lvl="0" indent="0" algn="l" rtl="0">
                        <a:spcBef>
                          <a:spcPts val="0"/>
                        </a:spcBef>
                        <a:spcAft>
                          <a:spcPts val="0"/>
                        </a:spcAft>
                        <a:buNone/>
                      </a:pPr>
                      <a:endParaRPr/>
                    </a:p>
                  </a:txBody>
                  <a:tcPr marL="91425" marR="91425" marT="91425" marB="91425">
                    <a:solidFill>
                      <a:srgbClr val="00FF00"/>
                    </a:solidFill>
                  </a:tcPr>
                </a:tc>
                <a:tc>
                  <a:txBody>
                    <a:bodyPr/>
                    <a:lstStyle/>
                    <a:p>
                      <a:pPr marL="0" lvl="0" indent="0" algn="l" rtl="0">
                        <a:spcBef>
                          <a:spcPts val="0"/>
                        </a:spcBef>
                        <a:spcAft>
                          <a:spcPts val="0"/>
                        </a:spcAft>
                        <a:buNone/>
                      </a:pPr>
                      <a:endParaRPr/>
                    </a:p>
                  </a:txBody>
                  <a:tcPr marL="91425" marR="91425" marT="91425" marB="91425">
                    <a:solidFill>
                      <a:srgbClr val="F1C232"/>
                    </a:solidFill>
                  </a:tcPr>
                </a:tc>
              </a:tr>
            </a:tbl>
          </a:graphicData>
        </a:graphic>
      </p:graphicFrame>
      <p:sp>
        <p:nvSpPr>
          <p:cNvPr id="65" name="Google Shape;65;p14"/>
          <p:cNvSpPr/>
          <p:nvPr/>
        </p:nvSpPr>
        <p:spPr>
          <a:xfrm>
            <a:off x="1080975" y="4105285"/>
            <a:ext cx="1809600" cy="866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6" name="Google Shape;66;p14"/>
          <p:cNvSpPr/>
          <p:nvPr/>
        </p:nvSpPr>
        <p:spPr>
          <a:xfrm>
            <a:off x="2890575" y="4098747"/>
            <a:ext cx="1809600" cy="866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7" name="Google Shape;67;p14"/>
          <p:cNvSpPr/>
          <p:nvPr/>
        </p:nvSpPr>
        <p:spPr>
          <a:xfrm>
            <a:off x="4700175" y="4098747"/>
            <a:ext cx="1809600" cy="866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8" name="Google Shape;68;p14"/>
          <p:cNvSpPr/>
          <p:nvPr/>
        </p:nvSpPr>
        <p:spPr>
          <a:xfrm>
            <a:off x="6509775" y="4097974"/>
            <a:ext cx="1809600" cy="866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p:nvPr/>
        </p:nvSpPr>
        <p:spPr>
          <a:xfrm>
            <a:off x="451250" y="346475"/>
            <a:ext cx="8041500" cy="4395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sz="1800">
                <a:solidFill>
                  <a:schemeClr val="dk2"/>
                </a:solidFill>
              </a:rPr>
              <a:t>Voor dit spel heb je een complete sjoelbak nodig. Print het eerste werkblad 1 keer en plak de strookjes boven iedere ingang.</a:t>
            </a:r>
            <a:endParaRPr sz="1800">
              <a:solidFill>
                <a:schemeClr val="dk2"/>
              </a:solidFill>
            </a:endParaRPr>
          </a:p>
          <a:p>
            <a:pPr marL="0" lvl="0" indent="0" algn="l" rtl="0">
              <a:spcBef>
                <a:spcPts val="0"/>
              </a:spcBef>
              <a:spcAft>
                <a:spcPts val="0"/>
              </a:spcAft>
              <a:buNone/>
            </a:pPr>
            <a:r>
              <a:rPr lang="nl" sz="1800">
                <a:solidFill>
                  <a:schemeClr val="dk2"/>
                </a:solidFill>
              </a:rPr>
              <a:t>De leerling gaat met de stenen schuiven. Als alle stenen geschoven zijn, gaat men tellen hoeveel stenen in ieder vak liggen. Daarna gaat de leerling getallen opschrijven op het werkblad. Heb je twee keer in de 10-25 geschoven dat kun je bijvoorbeeld 11 en 18 opschrijven in het daarvoor bestemde vak. De getallen moeten dus tussen die 10 - 25 passen. </a:t>
            </a:r>
            <a:endParaRPr sz="1800">
              <a:solidFill>
                <a:schemeClr val="dk2"/>
              </a:solidFill>
            </a:endParaRPr>
          </a:p>
          <a:p>
            <a:pPr marL="0" lvl="0" indent="0" algn="l" rtl="0">
              <a:spcBef>
                <a:spcPts val="0"/>
              </a:spcBef>
              <a:spcAft>
                <a:spcPts val="0"/>
              </a:spcAft>
              <a:buNone/>
            </a:pPr>
            <a:r>
              <a:rPr lang="nl" sz="1800">
                <a:solidFill>
                  <a:schemeClr val="dk2"/>
                </a:solidFill>
              </a:rPr>
              <a:t>De leerling mag maar 1 keer per beurt alle stenen schuiven.</a:t>
            </a:r>
            <a:endParaRPr sz="1800">
              <a:solidFill>
                <a:schemeClr val="dk2"/>
              </a:solidFill>
            </a:endParaRPr>
          </a:p>
          <a:p>
            <a:pPr marL="0" lvl="0" indent="0" algn="l" rtl="0">
              <a:spcBef>
                <a:spcPts val="0"/>
              </a:spcBef>
              <a:spcAft>
                <a:spcPts val="0"/>
              </a:spcAft>
              <a:buNone/>
            </a:pPr>
            <a:r>
              <a:rPr lang="nl" sz="1800">
                <a:solidFill>
                  <a:schemeClr val="dk2"/>
                </a:solidFill>
              </a:rPr>
              <a:t>Het onderste lege vakje kan men gebruiken om te vinken hoeveel keer er gegooid is in ieder vak na iedere beurt.</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nl" sz="1800">
                <a:solidFill>
                  <a:schemeClr val="dk2"/>
                </a:solidFill>
              </a:rPr>
              <a:t>Wie heeft het eerste het werkblad vol en de </a:t>
            </a:r>
            <a:r>
              <a:rPr lang="nl" sz="1800" u="sng">
                <a:solidFill>
                  <a:schemeClr val="dk2"/>
                </a:solidFill>
              </a:rPr>
              <a:t>juiste </a:t>
            </a:r>
            <a:r>
              <a:rPr lang="nl" sz="1800">
                <a:solidFill>
                  <a:schemeClr val="dk2"/>
                </a:solidFill>
              </a:rPr>
              <a:t>getallen genoteerd.</a:t>
            </a:r>
            <a:endParaRPr sz="1800">
              <a:solidFill>
                <a:schemeClr val="dk2"/>
              </a:solidFill>
            </a:endParaRPr>
          </a:p>
          <a:p>
            <a:pPr marL="0" lvl="0" indent="0" algn="l" rtl="0">
              <a:spcBef>
                <a:spcPts val="0"/>
              </a:spcBef>
              <a:spcAft>
                <a:spcPts val="0"/>
              </a:spcAft>
              <a:buNone/>
            </a:pPr>
            <a:endParaRPr sz="1800">
              <a:solidFill>
                <a:schemeClr val="dk2"/>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167</Words>
  <Application>Microsoft Office PowerPoint</Application>
  <PresentationFormat>Diavoorstelling (16:9)</PresentationFormat>
  <Paragraphs>15</Paragraphs>
  <Slides>3</Slides>
  <Notes>3</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3</vt:i4>
      </vt:variant>
    </vt:vector>
  </HeadingPairs>
  <TitlesOfParts>
    <vt:vector size="5" baseType="lpstr">
      <vt:lpstr>Arial</vt:lpstr>
      <vt:lpstr>Simple Light</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cp:lastModifiedBy>hans vdvlugt</cp:lastModifiedBy>
  <cp:revision>1</cp:revision>
  <cp:lastPrinted>2023-11-22T12:26:20Z</cp:lastPrinted>
  <dcterms:modified xsi:type="dcterms:W3CDTF">2023-11-22T12:28:57Z</dcterms:modified>
</cp:coreProperties>
</file>