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69EBDB2-C6FB-4D34-AB67-35E11A214B2C}">
  <a:tblStyle styleId="{869EBDB2-C6FB-4D34-AB67-35E11A214B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7547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81166c37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81166c37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7290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81166c37e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81166c37e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7309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81166c37e4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81166c37e4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785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81b0ab0e23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81b0ab0e23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462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81b0ab0e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81b0ab0e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6761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81b0ab0e23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81b0ab0e23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7684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81b0ab0e2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81b0ab0e23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8944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81166c37e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81166c37e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9954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81166c37e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81166c37e4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0852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81166c37e4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81166c37e4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336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81166c37e4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81166c37e4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304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025" y="0"/>
            <a:ext cx="8827351" cy="502765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440200" y="285750"/>
            <a:ext cx="602400" cy="401700"/>
          </a:xfrm>
          <a:prstGeom prst="rect">
            <a:avLst/>
          </a:prstGeom>
          <a:solidFill>
            <a:srgbClr val="FFCC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440200" y="743213"/>
            <a:ext cx="602400" cy="401700"/>
          </a:xfrm>
          <a:prstGeom prst="rect">
            <a:avLst/>
          </a:prstGeom>
          <a:solidFill>
            <a:srgbClr val="DF009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440200" y="1200675"/>
            <a:ext cx="602400" cy="401700"/>
          </a:xfrm>
          <a:prstGeom prst="rect">
            <a:avLst/>
          </a:prstGeom>
          <a:solidFill>
            <a:srgbClr val="39C5D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903600" y="287275"/>
            <a:ext cx="101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spelling</a:t>
            </a: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1042600" y="765413"/>
            <a:ext cx="8805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rekenen</a:t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1042600" y="1200675"/>
            <a:ext cx="15447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wat teken ik?</a:t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7730700" y="687475"/>
            <a:ext cx="1127400" cy="891900"/>
          </a:xfrm>
          <a:prstGeom prst="ellipse">
            <a:avLst/>
          </a:prstGeom>
          <a:solidFill>
            <a:srgbClr val="FFCC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ga verder bij start.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22"/>
          <p:cNvGraphicFramePr/>
          <p:nvPr/>
        </p:nvGraphicFramePr>
        <p:xfrm>
          <a:off x="664675" y="230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{869EBDB2-C6FB-4D34-AB67-35E11A214B2C}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400"/>
                        <a:t>      7 x 5</a:t>
                      </a:r>
                      <a:endParaRPr sz="24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      </a:t>
                      </a:r>
                      <a:r>
                        <a:rPr lang="nl" sz="2200"/>
                        <a:t>7 + 11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</a:t>
                      </a:r>
                      <a:r>
                        <a:rPr lang="nl" sz="2200"/>
                        <a:t>19 - 3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200"/>
                        <a:t>      </a:t>
                      </a:r>
                      <a:r>
                        <a:rPr lang="nl" sz="2200">
                          <a:solidFill>
                            <a:schemeClr val="dk1"/>
                          </a:solidFill>
                        </a:rPr>
                        <a:t>5 x 4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200">
                          <a:solidFill>
                            <a:schemeClr val="dk1"/>
                          </a:solidFill>
                        </a:rPr>
                        <a:t>    12 + 8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17 - 2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</a:t>
                      </a:r>
                      <a:r>
                        <a:rPr lang="nl" sz="2200"/>
                        <a:t>9 x 3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9 + 4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20 - 8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</a:t>
                      </a:r>
                      <a:r>
                        <a:rPr lang="nl" sz="2200"/>
                        <a:t>6 x 2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8 + 8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12 - 6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</a:t>
                      </a:r>
                      <a:r>
                        <a:rPr lang="nl" sz="2200"/>
                        <a:t>8 x 3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</a:t>
                      </a:r>
                      <a:r>
                        <a:rPr lang="nl" sz="2200"/>
                        <a:t>11 + 9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</a:t>
                      </a:r>
                      <a:r>
                        <a:rPr lang="nl" sz="2200"/>
                        <a:t>14 - 9</a:t>
                      </a:r>
                      <a:endParaRPr sz="22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" name="Google Shape;204;p23"/>
          <p:cNvGraphicFramePr/>
          <p:nvPr/>
        </p:nvGraphicFramePr>
        <p:xfrm>
          <a:off x="664675" y="230125"/>
          <a:ext cx="5429250" cy="4754730"/>
        </p:xfrm>
        <a:graphic>
          <a:graphicData uri="http://schemas.openxmlformats.org/drawingml/2006/table">
            <a:tbl>
              <a:tblPr>
                <a:noFill/>
                <a:tableStyleId>{869EBDB2-C6FB-4D34-AB67-35E11A214B2C}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400"/>
                        <a:t>       8 x 5</a:t>
                      </a:r>
                      <a:endParaRPr sz="24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      </a:t>
                      </a:r>
                      <a:r>
                        <a:rPr lang="nl" sz="2200"/>
                        <a:t>9 + 11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</a:t>
                      </a:r>
                      <a:r>
                        <a:rPr lang="nl" sz="2200"/>
                        <a:t>19 - 6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200"/>
                        <a:t>       </a:t>
                      </a:r>
                      <a:r>
                        <a:rPr lang="nl" sz="2200">
                          <a:solidFill>
                            <a:schemeClr val="dk1"/>
                          </a:solidFill>
                        </a:rPr>
                        <a:t>8 x 4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200">
                          <a:solidFill>
                            <a:schemeClr val="dk1"/>
                          </a:solidFill>
                        </a:rPr>
                        <a:t>    12 + 6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17 - 7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 </a:t>
                      </a:r>
                      <a:r>
                        <a:rPr lang="nl" sz="2200"/>
                        <a:t>6 x 3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9 + 3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20 - 3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 </a:t>
                      </a:r>
                      <a:r>
                        <a:rPr lang="nl" sz="2200"/>
                        <a:t>9 x 2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5 + 8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12 - 11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</a:t>
                      </a:r>
                      <a:r>
                        <a:rPr lang="nl" sz="2200"/>
                        <a:t>10 x 3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9 + 9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</a:t>
                      </a:r>
                      <a:r>
                        <a:rPr lang="nl" sz="2200"/>
                        <a:t>14 - 7</a:t>
                      </a:r>
                      <a:endParaRPr sz="22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208525"/>
            <a:ext cx="8520600" cy="43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geel = spelling = woordjes hardop voorlezen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roze = rekensom = som oplossen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lichtblauw = tekenen wat op het kaartje staat.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spelregels: dobbelen, kijken waar je op komt en de opdracht uitvoeren, kaartje weer onderop.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nl"/>
              <a:t>2 x spelen of 10 minuten spelen.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/>
          <p:nvPr/>
        </p:nvSpPr>
        <p:spPr>
          <a:xfrm>
            <a:off x="231700" y="208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schop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vroeg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vals</a:t>
            </a: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3544600" y="208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schroef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fris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zaag</a:t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2440300" y="208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stoel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schors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zuur</a:t>
            </a: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1336000" y="208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zwaar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schaats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zacht</a:t>
            </a: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1336000" y="1297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schrift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zweet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korst</a:t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231700" y="1297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flits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vorst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schort</a:t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2440300" y="1297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schuin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vee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slurf</a:t>
            </a: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3544600" y="1297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zelfs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schelp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vork</a:t>
            </a: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3544600" y="2386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schurk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smaak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vrees</a:t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2440300" y="2386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schuif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staart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vraag</a:t>
            </a: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1336000" y="2386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schoen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fruit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slaap</a:t>
            </a: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231700" y="2386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schip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fors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verf</a:t>
            </a: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4809100" y="208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 x 5</a:t>
            </a: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7017700" y="208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5</a:t>
            </a: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5913400" y="208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5</a:t>
            </a: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7017700" y="1297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4</a:t>
            </a: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7017700" y="2386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3</a:t>
            </a:r>
            <a:endParaRPr/>
          </a:p>
        </p:txBody>
      </p:sp>
      <p:sp>
        <p:nvSpPr>
          <p:cNvPr id="88" name="Google Shape;88;p15"/>
          <p:cNvSpPr/>
          <p:nvPr/>
        </p:nvSpPr>
        <p:spPr>
          <a:xfrm>
            <a:off x="5913400" y="1297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4</a:t>
            </a:r>
            <a:endParaRPr/>
          </a:p>
        </p:txBody>
      </p:sp>
      <p:sp>
        <p:nvSpPr>
          <p:cNvPr id="89" name="Google Shape;89;p15"/>
          <p:cNvSpPr/>
          <p:nvPr/>
        </p:nvSpPr>
        <p:spPr>
          <a:xfrm>
            <a:off x="5913400" y="2386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3</a:t>
            </a:r>
            <a:endParaRPr/>
          </a:p>
        </p:txBody>
      </p:sp>
      <p:sp>
        <p:nvSpPr>
          <p:cNvPr id="90" name="Google Shape;90;p15"/>
          <p:cNvSpPr/>
          <p:nvPr/>
        </p:nvSpPr>
        <p:spPr>
          <a:xfrm>
            <a:off x="4809100" y="1297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 x 4</a:t>
            </a:r>
            <a:endParaRPr/>
          </a:p>
        </p:txBody>
      </p:sp>
      <p:sp>
        <p:nvSpPr>
          <p:cNvPr id="91" name="Google Shape;91;p15"/>
          <p:cNvSpPr/>
          <p:nvPr/>
        </p:nvSpPr>
        <p:spPr>
          <a:xfrm>
            <a:off x="4809100" y="238652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 x 3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/>
          <p:nvPr/>
        </p:nvSpPr>
        <p:spPr>
          <a:xfrm>
            <a:off x="2440300" y="182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5</a:t>
            </a:r>
            <a:endParaRPr/>
          </a:p>
        </p:txBody>
      </p:sp>
      <p:sp>
        <p:nvSpPr>
          <p:cNvPr id="97" name="Google Shape;97;p16"/>
          <p:cNvSpPr/>
          <p:nvPr/>
        </p:nvSpPr>
        <p:spPr>
          <a:xfrm>
            <a:off x="1336000" y="182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 x 5</a:t>
            </a:r>
            <a:endParaRPr/>
          </a:p>
        </p:txBody>
      </p:sp>
      <p:sp>
        <p:nvSpPr>
          <p:cNvPr id="98" name="Google Shape;98;p16"/>
          <p:cNvSpPr/>
          <p:nvPr/>
        </p:nvSpPr>
        <p:spPr>
          <a:xfrm>
            <a:off x="231700" y="182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 x 5</a:t>
            </a:r>
            <a:endParaRPr/>
          </a:p>
        </p:txBody>
      </p:sp>
      <p:sp>
        <p:nvSpPr>
          <p:cNvPr id="99" name="Google Shape;99;p16"/>
          <p:cNvSpPr/>
          <p:nvPr/>
        </p:nvSpPr>
        <p:spPr>
          <a:xfrm>
            <a:off x="2440300" y="1271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4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6"/>
          <p:cNvSpPr/>
          <p:nvPr/>
        </p:nvSpPr>
        <p:spPr>
          <a:xfrm>
            <a:off x="231700" y="1271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 x 4</a:t>
            </a: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1336000" y="1271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 x 4</a:t>
            </a:r>
            <a:endParaRPr/>
          </a:p>
        </p:txBody>
      </p:sp>
      <p:sp>
        <p:nvSpPr>
          <p:cNvPr id="102" name="Google Shape;102;p16"/>
          <p:cNvSpPr/>
          <p:nvPr/>
        </p:nvSpPr>
        <p:spPr>
          <a:xfrm>
            <a:off x="2440300" y="2360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 x 3</a:t>
            </a:r>
            <a:endParaRPr/>
          </a:p>
        </p:txBody>
      </p:sp>
      <p:sp>
        <p:nvSpPr>
          <p:cNvPr id="103" name="Google Shape;103;p16"/>
          <p:cNvSpPr/>
          <p:nvPr/>
        </p:nvSpPr>
        <p:spPr>
          <a:xfrm>
            <a:off x="1336000" y="2360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 x 3</a:t>
            </a:r>
            <a:endParaRPr/>
          </a:p>
        </p:txBody>
      </p:sp>
      <p:sp>
        <p:nvSpPr>
          <p:cNvPr id="104" name="Google Shape;104;p16"/>
          <p:cNvSpPr/>
          <p:nvPr/>
        </p:nvSpPr>
        <p:spPr>
          <a:xfrm>
            <a:off x="231700" y="2360275"/>
            <a:ext cx="11043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3</a:t>
            </a:r>
            <a:endParaRPr/>
          </a:p>
        </p:txBody>
      </p:sp>
      <p:sp>
        <p:nvSpPr>
          <p:cNvPr id="105" name="Google Shape;105;p16"/>
          <p:cNvSpPr/>
          <p:nvPr/>
        </p:nvSpPr>
        <p:spPr>
          <a:xfrm>
            <a:off x="4146900" y="182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kasteel</a:t>
            </a:r>
            <a:endParaRPr/>
          </a:p>
        </p:txBody>
      </p:sp>
      <p:sp>
        <p:nvSpPr>
          <p:cNvPr id="106" name="Google Shape;106;p16"/>
          <p:cNvSpPr/>
          <p:nvPr/>
        </p:nvSpPr>
        <p:spPr>
          <a:xfrm>
            <a:off x="4146900" y="1271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fiets</a:t>
            </a:r>
            <a:endParaRPr/>
          </a:p>
        </p:txBody>
      </p:sp>
      <p:sp>
        <p:nvSpPr>
          <p:cNvPr id="107" name="Google Shape;107;p16"/>
          <p:cNvSpPr/>
          <p:nvPr/>
        </p:nvSpPr>
        <p:spPr>
          <a:xfrm>
            <a:off x="6958500" y="182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vork en mes</a:t>
            </a:r>
            <a:endParaRPr/>
          </a:p>
        </p:txBody>
      </p:sp>
      <p:sp>
        <p:nvSpPr>
          <p:cNvPr id="108" name="Google Shape;108;p16"/>
          <p:cNvSpPr/>
          <p:nvPr/>
        </p:nvSpPr>
        <p:spPr>
          <a:xfrm>
            <a:off x="5552700" y="1271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auto</a:t>
            </a:r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5552700" y="182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kerstboom</a:t>
            </a:r>
            <a:endParaRPr/>
          </a:p>
        </p:txBody>
      </p:sp>
      <p:sp>
        <p:nvSpPr>
          <p:cNvPr id="110" name="Google Shape;110;p16"/>
          <p:cNvSpPr/>
          <p:nvPr/>
        </p:nvSpPr>
        <p:spPr>
          <a:xfrm>
            <a:off x="6958500" y="1271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koffer</a:t>
            </a:r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4146900" y="2360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schoen</a:t>
            </a:r>
            <a:endParaRPr/>
          </a:p>
        </p:txBody>
      </p:sp>
      <p:sp>
        <p:nvSpPr>
          <p:cNvPr id="112" name="Google Shape;112;p16"/>
          <p:cNvSpPr/>
          <p:nvPr/>
        </p:nvSpPr>
        <p:spPr>
          <a:xfrm>
            <a:off x="5552700" y="2360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raam</a:t>
            </a:r>
            <a:endParaRPr/>
          </a:p>
        </p:txBody>
      </p:sp>
      <p:sp>
        <p:nvSpPr>
          <p:cNvPr id="113" name="Google Shape;113;p16"/>
          <p:cNvSpPr/>
          <p:nvPr/>
        </p:nvSpPr>
        <p:spPr>
          <a:xfrm>
            <a:off x="6958500" y="2360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vliegtuig</a:t>
            </a:r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4146900" y="3449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luchtballon</a:t>
            </a:r>
            <a:endParaRPr/>
          </a:p>
        </p:txBody>
      </p:sp>
      <p:sp>
        <p:nvSpPr>
          <p:cNvPr id="115" name="Google Shape;115;p16"/>
          <p:cNvSpPr/>
          <p:nvPr/>
        </p:nvSpPr>
        <p:spPr>
          <a:xfrm>
            <a:off x="5552700" y="3449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lamp</a:t>
            </a:r>
            <a:endParaRPr/>
          </a:p>
        </p:txBody>
      </p:sp>
      <p:sp>
        <p:nvSpPr>
          <p:cNvPr id="116" name="Google Shape;116;p16"/>
          <p:cNvSpPr/>
          <p:nvPr/>
        </p:nvSpPr>
        <p:spPr>
          <a:xfrm>
            <a:off x="6958500" y="3449275"/>
            <a:ext cx="1405800" cy="108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laars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/>
          <p:nvPr/>
        </p:nvSpPr>
        <p:spPr>
          <a:xfrm>
            <a:off x="579950" y="440200"/>
            <a:ext cx="2589600" cy="2600100"/>
          </a:xfrm>
          <a:prstGeom prst="ellipse">
            <a:avLst/>
          </a:prstGeom>
          <a:solidFill>
            <a:srgbClr val="FFC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3521300" y="391975"/>
            <a:ext cx="2589600" cy="26001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6386150" y="440200"/>
            <a:ext cx="2589600" cy="2600100"/>
          </a:xfrm>
          <a:prstGeom prst="ellipse">
            <a:avLst/>
          </a:prstGeom>
          <a:solidFill>
            <a:srgbClr val="DF009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626125" y="3295775"/>
            <a:ext cx="46854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Leg de juiste opdrachtenkaartjes op de juiste kleur.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29823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8"/>
          <p:cNvSpPr/>
          <p:nvPr/>
        </p:nvSpPr>
        <p:spPr>
          <a:xfrm>
            <a:off x="2046600" y="1791725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8"/>
          <p:cNvSpPr/>
          <p:nvPr/>
        </p:nvSpPr>
        <p:spPr>
          <a:xfrm>
            <a:off x="6415750" y="3411500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8"/>
          <p:cNvSpPr/>
          <p:nvPr/>
        </p:nvSpPr>
        <p:spPr>
          <a:xfrm>
            <a:off x="5540975" y="2374550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8"/>
          <p:cNvSpPr/>
          <p:nvPr/>
        </p:nvSpPr>
        <p:spPr>
          <a:xfrm>
            <a:off x="5541763" y="796500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8"/>
          <p:cNvSpPr/>
          <p:nvPr/>
        </p:nvSpPr>
        <p:spPr>
          <a:xfrm>
            <a:off x="1698550" y="3243125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8"/>
          <p:cNvSpPr/>
          <p:nvPr/>
        </p:nvSpPr>
        <p:spPr>
          <a:xfrm>
            <a:off x="3380100" y="3596325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8"/>
          <p:cNvSpPr/>
          <p:nvPr/>
        </p:nvSpPr>
        <p:spPr>
          <a:xfrm>
            <a:off x="4660075" y="1987900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8"/>
          <p:cNvSpPr/>
          <p:nvPr/>
        </p:nvSpPr>
        <p:spPr>
          <a:xfrm>
            <a:off x="6709150" y="1646025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"/>
          <p:cNvSpPr/>
          <p:nvPr/>
        </p:nvSpPr>
        <p:spPr>
          <a:xfrm>
            <a:off x="3937700" y="4061250"/>
            <a:ext cx="293400" cy="2934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8"/>
          <p:cNvSpPr/>
          <p:nvPr/>
        </p:nvSpPr>
        <p:spPr>
          <a:xfrm>
            <a:off x="2105300" y="2174775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8"/>
          <p:cNvSpPr/>
          <p:nvPr/>
        </p:nvSpPr>
        <p:spPr>
          <a:xfrm>
            <a:off x="5540975" y="3767850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8"/>
          <p:cNvSpPr/>
          <p:nvPr/>
        </p:nvSpPr>
        <p:spPr>
          <a:xfrm>
            <a:off x="4325400" y="2788500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8"/>
          <p:cNvSpPr/>
          <p:nvPr/>
        </p:nvSpPr>
        <p:spPr>
          <a:xfrm>
            <a:off x="3141725" y="750175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8"/>
          <p:cNvSpPr/>
          <p:nvPr/>
        </p:nvSpPr>
        <p:spPr>
          <a:xfrm>
            <a:off x="3255500" y="2631975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8"/>
          <p:cNvSpPr/>
          <p:nvPr/>
        </p:nvSpPr>
        <p:spPr>
          <a:xfrm>
            <a:off x="2340000" y="4354650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8"/>
          <p:cNvSpPr/>
          <p:nvPr/>
        </p:nvSpPr>
        <p:spPr>
          <a:xfrm>
            <a:off x="1500850" y="3596325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8"/>
          <p:cNvSpPr/>
          <p:nvPr/>
        </p:nvSpPr>
        <p:spPr>
          <a:xfrm>
            <a:off x="6534175" y="2033775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8"/>
          <p:cNvSpPr/>
          <p:nvPr/>
        </p:nvSpPr>
        <p:spPr>
          <a:xfrm>
            <a:off x="5280975" y="1141450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8"/>
          <p:cNvSpPr/>
          <p:nvPr/>
        </p:nvSpPr>
        <p:spPr>
          <a:xfrm>
            <a:off x="2105300" y="2557825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8"/>
          <p:cNvSpPr/>
          <p:nvPr/>
        </p:nvSpPr>
        <p:spPr>
          <a:xfrm>
            <a:off x="2962100" y="1740375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4470613" y="2388200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8"/>
          <p:cNvSpPr/>
          <p:nvPr/>
        </p:nvSpPr>
        <p:spPr>
          <a:xfrm>
            <a:off x="4848500" y="4354650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8"/>
          <p:cNvSpPr/>
          <p:nvPr/>
        </p:nvSpPr>
        <p:spPr>
          <a:xfrm>
            <a:off x="5540975" y="2851225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8"/>
          <p:cNvSpPr/>
          <p:nvPr/>
        </p:nvSpPr>
        <p:spPr>
          <a:xfrm>
            <a:off x="6099700" y="632250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8"/>
          <p:cNvSpPr/>
          <p:nvPr/>
        </p:nvSpPr>
        <p:spPr>
          <a:xfrm>
            <a:off x="6393100" y="2925375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8"/>
          <p:cNvSpPr/>
          <p:nvPr/>
        </p:nvSpPr>
        <p:spPr>
          <a:xfrm>
            <a:off x="2848325" y="4296525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8"/>
          <p:cNvSpPr/>
          <p:nvPr/>
        </p:nvSpPr>
        <p:spPr>
          <a:xfrm>
            <a:off x="1942100" y="2900475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8"/>
          <p:cNvSpPr/>
          <p:nvPr/>
        </p:nvSpPr>
        <p:spPr>
          <a:xfrm>
            <a:off x="5574375" y="3302925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8"/>
          <p:cNvSpPr/>
          <p:nvPr/>
        </p:nvSpPr>
        <p:spPr>
          <a:xfrm>
            <a:off x="4131900" y="3193875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8"/>
          <p:cNvSpPr/>
          <p:nvPr/>
        </p:nvSpPr>
        <p:spPr>
          <a:xfrm>
            <a:off x="3380100" y="3114150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1942100" y="4228300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8"/>
          <p:cNvSpPr/>
          <p:nvPr/>
        </p:nvSpPr>
        <p:spPr>
          <a:xfrm>
            <a:off x="2848325" y="1245275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8"/>
          <p:cNvSpPr/>
          <p:nvPr/>
        </p:nvSpPr>
        <p:spPr>
          <a:xfrm>
            <a:off x="6900675" y="1245275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8"/>
          <p:cNvSpPr/>
          <p:nvPr/>
        </p:nvSpPr>
        <p:spPr>
          <a:xfrm>
            <a:off x="6415750" y="2479575"/>
            <a:ext cx="293400" cy="2934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1583175" y="4003125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3898000" y="3627563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4764025" y="1141450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8"/>
          <p:cNvSpPr/>
          <p:nvPr/>
        </p:nvSpPr>
        <p:spPr>
          <a:xfrm>
            <a:off x="3783513" y="632250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3141725" y="2186175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8"/>
          <p:cNvSpPr/>
          <p:nvPr/>
        </p:nvSpPr>
        <p:spPr>
          <a:xfrm>
            <a:off x="3255500" y="4003125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8"/>
          <p:cNvSpPr/>
          <p:nvPr/>
        </p:nvSpPr>
        <p:spPr>
          <a:xfrm>
            <a:off x="5393700" y="1996338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8"/>
          <p:cNvSpPr/>
          <p:nvPr/>
        </p:nvSpPr>
        <p:spPr>
          <a:xfrm>
            <a:off x="6657625" y="844525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/>
          <p:nvPr/>
        </p:nvSpPr>
        <p:spPr>
          <a:xfrm>
            <a:off x="5280975" y="4141125"/>
            <a:ext cx="293400" cy="293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4470625" y="750175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5280975" y="1538675"/>
            <a:ext cx="293400" cy="293400"/>
          </a:xfrm>
          <a:prstGeom prst="ellipse">
            <a:avLst/>
          </a:prstGeom>
          <a:solidFill>
            <a:srgbClr val="ED322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8"/>
          <p:cNvSpPr/>
          <p:nvPr/>
        </p:nvSpPr>
        <p:spPr>
          <a:xfrm>
            <a:off x="4325400" y="4296525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8"/>
          <p:cNvSpPr/>
          <p:nvPr/>
        </p:nvSpPr>
        <p:spPr>
          <a:xfrm>
            <a:off x="4764025" y="1564675"/>
            <a:ext cx="293400" cy="2934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"/>
          <p:cNvSpPr txBox="1">
            <a:spLocks noGrp="1"/>
          </p:cNvSpPr>
          <p:nvPr>
            <p:ph type="body" idx="1"/>
          </p:nvPr>
        </p:nvSpPr>
        <p:spPr>
          <a:xfrm>
            <a:off x="311700" y="208525"/>
            <a:ext cx="8520600" cy="43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geel = kaartje met min sommen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blauw = kaartje met keersommen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rood = kaartje met plussommen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wit = rustmomentje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spelregels: dobbelen, kijken waar je op komt en de opdracht uitvoeren, kaartje weer onderop. Wie is er het eerst bij de finish?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Er zijn geen uitkomsten kaartjes, samen kunnen de kinderen de som ook oplossen.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nl"/>
              <a:t>Leren van elkaar.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0"/>
          <p:cNvSpPr/>
          <p:nvPr/>
        </p:nvSpPr>
        <p:spPr>
          <a:xfrm>
            <a:off x="386150" y="132850"/>
            <a:ext cx="2401800" cy="23400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0"/>
          <p:cNvSpPr/>
          <p:nvPr/>
        </p:nvSpPr>
        <p:spPr>
          <a:xfrm>
            <a:off x="447925" y="2700975"/>
            <a:ext cx="2401800" cy="23400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0"/>
          <p:cNvSpPr/>
          <p:nvPr/>
        </p:nvSpPr>
        <p:spPr>
          <a:xfrm>
            <a:off x="6097000" y="132850"/>
            <a:ext cx="2401800" cy="23400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0"/>
          <p:cNvSpPr/>
          <p:nvPr/>
        </p:nvSpPr>
        <p:spPr>
          <a:xfrm>
            <a:off x="3206550" y="132850"/>
            <a:ext cx="2401800" cy="2340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" name="Google Shape;194;p21"/>
          <p:cNvGraphicFramePr/>
          <p:nvPr/>
        </p:nvGraphicFramePr>
        <p:xfrm>
          <a:off x="527725" y="25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{869EBDB2-C6FB-4D34-AB67-35E11A214B2C}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400"/>
                        <a:t>      3 x 5</a:t>
                      </a:r>
                      <a:endParaRPr sz="24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      </a:t>
                      </a:r>
                      <a:r>
                        <a:rPr lang="nl" sz="2200"/>
                        <a:t>5 + 11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</a:t>
                      </a:r>
                      <a:r>
                        <a:rPr lang="nl" sz="2200"/>
                        <a:t>19 - 8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200"/>
                        <a:t>       </a:t>
                      </a:r>
                      <a:r>
                        <a:rPr lang="nl" sz="2200">
                          <a:solidFill>
                            <a:schemeClr val="dk1"/>
                          </a:solidFill>
                        </a:rPr>
                        <a:t>6 x 4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 sz="2200">
                          <a:solidFill>
                            <a:schemeClr val="dk1"/>
                          </a:solidFill>
                        </a:rPr>
                        <a:t>    12 + 5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17 - 5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</a:t>
                      </a:r>
                      <a:r>
                        <a:rPr lang="nl" sz="2200"/>
                        <a:t>4 x 3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9 + 8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20 - 5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</a:t>
                      </a:r>
                      <a:r>
                        <a:rPr lang="nl" sz="2200"/>
                        <a:t>8 x 2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7 + 8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</a:t>
                      </a:r>
                      <a:r>
                        <a:rPr lang="nl" sz="2200"/>
                        <a:t>12 - 8</a:t>
                      </a:r>
                      <a:endParaRPr sz="22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 </a:t>
                      </a:r>
                      <a:r>
                        <a:rPr lang="nl" sz="2200"/>
                        <a:t>7 x 3</a:t>
                      </a:r>
                      <a:endParaRPr sz="2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</a:t>
                      </a:r>
                      <a:r>
                        <a:rPr lang="nl" sz="2200"/>
                        <a:t>6 + 9</a:t>
                      </a:r>
                      <a:endParaRPr sz="2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         </a:t>
                      </a:r>
                      <a:r>
                        <a:rPr lang="nl" sz="2200"/>
                        <a:t>14 - 7</a:t>
                      </a:r>
                      <a:endParaRPr sz="22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</Words>
  <Application>Microsoft Office PowerPoint</Application>
  <PresentationFormat>Diavoorstelling (16:9)</PresentationFormat>
  <Paragraphs>177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3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dcterms:modified xsi:type="dcterms:W3CDTF">2023-10-28T15:12:49Z</dcterms:modified>
</cp:coreProperties>
</file>