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042fcd11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042fcd1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8c7826422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8c7826422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8c7826422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8c7826422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c7826422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c7826422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c7826422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c7826422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c7826422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c7826422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c78264222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c7826422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8c78264222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8c7826422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c7826422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c7826422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c78264222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c7826422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c7826422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c7826422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c782642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c782642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c7826422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c7826422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c7826422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c7826422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8c7826422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8c7826422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c78264222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c78264222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de1e26f6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8de1e26f6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c7826422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8c7826422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8c7826422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8c7826422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c7826422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c7826422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c782642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c782642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c7826422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c7826422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p:nvPr>
            <p:ph type="title"/>
          </p:nvPr>
        </p:nvSpPr>
        <p:spPr>
          <a:xfrm>
            <a:off x="4167250" y="1999050"/>
            <a:ext cx="3679200" cy="133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Verhaaltjessommen M4(niveau 2) papier en digitaal.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19" name="Google Shape;119;p22"/>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4</a:t>
            </a:r>
            <a:endParaRPr sz="1900"/>
          </a:p>
        </p:txBody>
      </p:sp>
      <p:sp>
        <p:nvSpPr>
          <p:cNvPr id="120" name="Google Shape;120;p22"/>
          <p:cNvSpPr txBox="1"/>
          <p:nvPr/>
        </p:nvSpPr>
        <p:spPr>
          <a:xfrm>
            <a:off x="968825" y="1241850"/>
            <a:ext cx="3752700" cy="240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Er zit € 25 in de spaarpot. Sem stopt er € 19 bij. Hoeveel € zit er nu in de spaarpot?</a:t>
            </a:r>
            <a:endParaRPr sz="2400">
              <a:solidFill>
                <a:schemeClr val="lt1"/>
              </a:solidFill>
            </a:endParaRPr>
          </a:p>
          <a:p>
            <a:pPr indent="0" lvl="0" marL="457200" rtl="0" algn="l">
              <a:spcBef>
                <a:spcPts val="0"/>
              </a:spcBef>
              <a:spcAft>
                <a:spcPts val="0"/>
              </a:spcAft>
              <a:buNone/>
            </a:pPr>
            <a:r>
              <a:t/>
            </a:r>
            <a:endParaRPr sz="2400">
              <a:solidFill>
                <a:schemeClr val="lt1"/>
              </a:solidFill>
            </a:endParaRPr>
          </a:p>
          <a:p>
            <a:pPr indent="0" lvl="0" marL="0" rtl="0" algn="l">
              <a:spcBef>
                <a:spcPts val="0"/>
              </a:spcBef>
              <a:spcAft>
                <a:spcPts val="0"/>
              </a:spcAft>
              <a:buNone/>
            </a:pPr>
            <a:r>
              <a:rPr lang="nl" sz="2400">
                <a:solidFill>
                  <a:schemeClr val="lt1"/>
                </a:solidFill>
              </a:rPr>
              <a:t>     </a:t>
            </a:r>
            <a:r>
              <a:rPr b="1" lang="nl" sz="2400">
                <a:solidFill>
                  <a:schemeClr val="lt1"/>
                </a:solidFill>
              </a:rPr>
              <a:t>Antwoord</a:t>
            </a:r>
            <a:r>
              <a:rPr lang="nl" sz="2400">
                <a:solidFill>
                  <a:schemeClr val="lt1"/>
                </a:solidFill>
              </a:rPr>
              <a:t>:</a:t>
            </a:r>
            <a:endParaRPr sz="24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26" name="Google Shape;126;p23"/>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5</a:t>
            </a:r>
            <a:endParaRPr sz="1900"/>
          </a:p>
        </p:txBody>
      </p:sp>
      <p:sp>
        <p:nvSpPr>
          <p:cNvPr id="127" name="Google Shape;127;p23"/>
          <p:cNvSpPr txBox="1"/>
          <p:nvPr/>
        </p:nvSpPr>
        <p:spPr>
          <a:xfrm>
            <a:off x="917900" y="1041075"/>
            <a:ext cx="3955200" cy="2770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Een metselaar heeft 40 bakstenen klaarliggen. Na 10 minuten metselen liggen er nog maar 3. Hoeveel bakstenen heeft hij gebruikt?</a:t>
            </a:r>
            <a:endParaRPr sz="2400">
              <a:solidFill>
                <a:schemeClr val="lt1"/>
              </a:solidFill>
            </a:endParaRPr>
          </a:p>
          <a:p>
            <a:pPr indent="0" lvl="0" marL="457200" rtl="0" algn="l">
              <a:spcBef>
                <a:spcPts val="0"/>
              </a:spcBef>
              <a:spcAft>
                <a:spcPts val="0"/>
              </a:spcAft>
              <a:buNone/>
            </a:pPr>
            <a:r>
              <a:rPr b="1" lang="nl" sz="2400">
                <a:solidFill>
                  <a:schemeClr val="lt1"/>
                </a:solidFill>
              </a:rPr>
              <a:t>Antwoord</a:t>
            </a:r>
            <a:r>
              <a:rPr lang="nl" sz="2400">
                <a:solidFill>
                  <a:schemeClr val="lt1"/>
                </a:solidFill>
              </a:rPr>
              <a:t>:</a:t>
            </a: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1675908" y="553450"/>
            <a:ext cx="6056376" cy="4036598"/>
          </a:xfrm>
          <a:prstGeom prst="rect">
            <a:avLst/>
          </a:prstGeom>
          <a:noFill/>
          <a:ln>
            <a:noFill/>
          </a:ln>
        </p:spPr>
      </p:pic>
      <p:sp>
        <p:nvSpPr>
          <p:cNvPr id="133" name="Google Shape;133;p24"/>
          <p:cNvSpPr txBox="1"/>
          <p:nvPr>
            <p:ph idx="1" type="subTitle"/>
          </p:nvPr>
        </p:nvSpPr>
        <p:spPr>
          <a:xfrm>
            <a:off x="443788"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sz="3500"/>
              <a:t>Digibord versie blad 2</a:t>
            </a:r>
            <a:endParaRPr sz="3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39" name="Google Shape;139;p25"/>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1</a:t>
            </a:r>
            <a:endParaRPr sz="1900"/>
          </a:p>
        </p:txBody>
      </p:sp>
      <p:sp>
        <p:nvSpPr>
          <p:cNvPr id="140" name="Google Shape;140;p25"/>
          <p:cNvSpPr txBox="1"/>
          <p:nvPr/>
        </p:nvSpPr>
        <p:spPr>
          <a:xfrm>
            <a:off x="1162575" y="1085125"/>
            <a:ext cx="3585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2400">
                <a:solidFill>
                  <a:schemeClr val="lt1"/>
                </a:solidFill>
              </a:rPr>
              <a:t>Stijn moet € 45 betalen. Hij betaald met briefjes van € 5. Hoeveel briefjes moet hij geven?</a:t>
            </a:r>
            <a:endParaRPr sz="2400">
              <a:solidFill>
                <a:schemeClr val="lt1"/>
              </a:solidFill>
            </a:endParaRPr>
          </a:p>
          <a:p>
            <a:pPr indent="0" lvl="0" marL="0" rtl="0" algn="l">
              <a:spcBef>
                <a:spcPts val="0"/>
              </a:spcBef>
              <a:spcAft>
                <a:spcPts val="0"/>
              </a:spcAft>
              <a:buNone/>
            </a:pPr>
            <a:r>
              <a:t/>
            </a:r>
            <a:endParaRPr sz="2400">
              <a:solidFill>
                <a:schemeClr val="lt1"/>
              </a:solidFill>
            </a:endParaRPr>
          </a:p>
          <a:p>
            <a:pPr indent="0" lvl="0" marL="0" rtl="0" algn="l">
              <a:spcBef>
                <a:spcPts val="0"/>
              </a:spcBef>
              <a:spcAft>
                <a:spcPts val="0"/>
              </a:spcAft>
              <a:buNone/>
            </a:pPr>
            <a:r>
              <a:rPr lang="nl" sz="2400">
                <a:solidFill>
                  <a:schemeClr val="lt1"/>
                </a:solidFill>
              </a:rPr>
              <a:t>Antwoord</a:t>
            </a:r>
            <a:endParaRPr sz="2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11" y="29150"/>
            <a:ext cx="5791022" cy="5143500"/>
          </a:xfrm>
          <a:prstGeom prst="rect">
            <a:avLst/>
          </a:prstGeom>
          <a:noFill/>
          <a:ln>
            <a:noFill/>
          </a:ln>
        </p:spPr>
      </p:pic>
      <p:sp>
        <p:nvSpPr>
          <p:cNvPr id="146" name="Google Shape;146;p26"/>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2</a:t>
            </a:r>
            <a:endParaRPr sz="1900"/>
          </a:p>
        </p:txBody>
      </p:sp>
      <p:sp>
        <p:nvSpPr>
          <p:cNvPr id="147" name="Google Shape;147;p26"/>
          <p:cNvSpPr txBox="1"/>
          <p:nvPr/>
        </p:nvSpPr>
        <p:spPr>
          <a:xfrm>
            <a:off x="1259425" y="1287675"/>
            <a:ext cx="3000000" cy="240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Een horloge kost € 90. Hoeveel briefjes van €10 is dat?  </a:t>
            </a:r>
            <a:endParaRPr sz="2400">
              <a:solidFill>
                <a:schemeClr val="lt1"/>
              </a:solidFill>
            </a:endParaRPr>
          </a:p>
          <a:p>
            <a:pPr indent="0" lvl="0" marL="457200" rtl="0" algn="l">
              <a:spcBef>
                <a:spcPts val="0"/>
              </a:spcBef>
              <a:spcAft>
                <a:spcPts val="0"/>
              </a:spcAft>
              <a:buNone/>
            </a:pPr>
            <a:r>
              <a:t/>
            </a:r>
            <a:endParaRPr sz="2400">
              <a:solidFill>
                <a:schemeClr val="lt1"/>
              </a:solidFill>
            </a:endParaRPr>
          </a:p>
          <a:p>
            <a:pPr indent="0" lvl="0" marL="0" rtl="0" algn="l">
              <a:spcBef>
                <a:spcPts val="0"/>
              </a:spcBef>
              <a:spcAft>
                <a:spcPts val="0"/>
              </a:spcAft>
              <a:buNone/>
            </a:pPr>
            <a:r>
              <a:rPr lang="nl" sz="2400">
                <a:solidFill>
                  <a:schemeClr val="lt1"/>
                </a:solidFill>
              </a:rPr>
              <a:t>      </a:t>
            </a:r>
            <a:r>
              <a:rPr b="1" lang="nl" sz="2400">
                <a:solidFill>
                  <a:schemeClr val="lt1"/>
                </a:solidFill>
              </a:rPr>
              <a:t>Antwoord:</a:t>
            </a:r>
            <a:endParaRPr b="1" sz="24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53" name="Google Shape;153;p27"/>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3</a:t>
            </a:r>
            <a:endParaRPr sz="1900"/>
          </a:p>
        </p:txBody>
      </p:sp>
      <p:sp>
        <p:nvSpPr>
          <p:cNvPr id="154" name="Google Shape;154;p27"/>
          <p:cNvSpPr txBox="1"/>
          <p:nvPr/>
        </p:nvSpPr>
        <p:spPr>
          <a:xfrm>
            <a:off x="776000" y="1032275"/>
            <a:ext cx="4156800" cy="2770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Er zitten 52 mensen in de trein. Er stappen nog 9 mensen in. De volgende stop gaan er 5 uit.</a:t>
            </a:r>
            <a:br>
              <a:rPr lang="nl" sz="2400">
                <a:solidFill>
                  <a:schemeClr val="lt1"/>
                </a:solidFill>
              </a:rPr>
            </a:br>
            <a:r>
              <a:rPr lang="nl" sz="2400">
                <a:solidFill>
                  <a:schemeClr val="lt1"/>
                </a:solidFill>
              </a:rPr>
              <a:t>Hoeveel mensen zitten er dan in de trein?</a:t>
            </a:r>
            <a:br>
              <a:rPr lang="nl" sz="2400">
                <a:solidFill>
                  <a:schemeClr val="lt1"/>
                </a:solidFill>
              </a:rPr>
            </a:br>
            <a:r>
              <a:rPr b="1" lang="nl" sz="2400">
                <a:solidFill>
                  <a:schemeClr val="lt1"/>
                </a:solidFill>
              </a:rPr>
              <a:t>Antwoord:</a:t>
            </a:r>
            <a:endParaRPr b="1" sz="24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60" name="Google Shape;160;p28"/>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4</a:t>
            </a:r>
            <a:endParaRPr sz="1900"/>
          </a:p>
        </p:txBody>
      </p:sp>
      <p:sp>
        <p:nvSpPr>
          <p:cNvPr id="161" name="Google Shape;161;p28"/>
          <p:cNvSpPr txBox="1"/>
          <p:nvPr/>
        </p:nvSpPr>
        <p:spPr>
          <a:xfrm>
            <a:off x="951175" y="1085125"/>
            <a:ext cx="3937800" cy="240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Op de kinderboerderij lopen 8 kippen, 5 geiten en 6 varkens. Hoe dieren zijn dat?  </a:t>
            </a:r>
            <a:endParaRPr sz="2400">
              <a:solidFill>
                <a:schemeClr val="lt1"/>
              </a:solidFill>
            </a:endParaRPr>
          </a:p>
          <a:p>
            <a:pPr indent="0" lvl="0" marL="0" rtl="0" algn="l">
              <a:spcBef>
                <a:spcPts val="0"/>
              </a:spcBef>
              <a:spcAft>
                <a:spcPts val="0"/>
              </a:spcAft>
              <a:buNone/>
            </a:pPr>
            <a:r>
              <a:rPr lang="nl" sz="2400">
                <a:solidFill>
                  <a:schemeClr val="lt1"/>
                </a:solidFill>
              </a:rPr>
              <a:t>     </a:t>
            </a:r>
            <a:endParaRPr sz="2400">
              <a:solidFill>
                <a:schemeClr val="lt1"/>
              </a:solidFill>
            </a:endParaRPr>
          </a:p>
          <a:p>
            <a:pPr indent="0" lvl="0" marL="0" rtl="0" algn="l">
              <a:spcBef>
                <a:spcPts val="0"/>
              </a:spcBef>
              <a:spcAft>
                <a:spcPts val="0"/>
              </a:spcAft>
              <a:buNone/>
            </a:pPr>
            <a:r>
              <a:rPr b="1" lang="nl" sz="2400">
                <a:solidFill>
                  <a:schemeClr val="lt1"/>
                </a:solidFill>
              </a:rPr>
              <a:t>     </a:t>
            </a:r>
            <a:r>
              <a:rPr b="1" lang="nl" sz="2400">
                <a:solidFill>
                  <a:schemeClr val="lt1"/>
                </a:solidFill>
              </a:rPr>
              <a:t>Antwoord</a:t>
            </a:r>
            <a:r>
              <a:rPr lang="nl" sz="2400">
                <a:solidFill>
                  <a:schemeClr val="lt1"/>
                </a:solidFill>
              </a:rPr>
              <a:t>:</a:t>
            </a:r>
            <a:endParaRPr sz="24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9"/>
          <p:cNvPicPr preferRelativeResize="0"/>
          <p:nvPr/>
        </p:nvPicPr>
        <p:blipFill>
          <a:blip r:embed="rId3">
            <a:alphaModFix/>
          </a:blip>
          <a:stretch>
            <a:fillRect/>
          </a:stretch>
        </p:blipFill>
        <p:spPr>
          <a:xfrm>
            <a:off x="0" y="0"/>
            <a:ext cx="6236298" cy="5143500"/>
          </a:xfrm>
          <a:prstGeom prst="rect">
            <a:avLst/>
          </a:prstGeom>
          <a:noFill/>
          <a:ln>
            <a:noFill/>
          </a:ln>
        </p:spPr>
      </p:pic>
      <p:sp>
        <p:nvSpPr>
          <p:cNvPr id="167" name="Google Shape;167;p29"/>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5</a:t>
            </a:r>
            <a:endParaRPr sz="1900"/>
          </a:p>
        </p:txBody>
      </p:sp>
      <p:sp>
        <p:nvSpPr>
          <p:cNvPr id="168" name="Google Shape;168;p29"/>
          <p:cNvSpPr txBox="1"/>
          <p:nvPr/>
        </p:nvSpPr>
        <p:spPr>
          <a:xfrm>
            <a:off x="1065700" y="1085125"/>
            <a:ext cx="4061100" cy="240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Ron betaald met €100. De trui kost € 68. Hoeveel € krijgt hij terug?</a:t>
            </a:r>
            <a:endParaRPr sz="2400">
              <a:solidFill>
                <a:schemeClr val="lt1"/>
              </a:solidFill>
            </a:endParaRPr>
          </a:p>
          <a:p>
            <a:pPr indent="0" lvl="0" marL="457200" rtl="0" algn="l">
              <a:spcBef>
                <a:spcPts val="0"/>
              </a:spcBef>
              <a:spcAft>
                <a:spcPts val="0"/>
              </a:spcAft>
              <a:buNone/>
            </a:pPr>
            <a:r>
              <a:t/>
            </a:r>
            <a:endParaRPr sz="2400">
              <a:solidFill>
                <a:schemeClr val="lt1"/>
              </a:solidFill>
            </a:endParaRPr>
          </a:p>
          <a:p>
            <a:pPr indent="0" lvl="0" marL="457200" rtl="0" algn="l">
              <a:spcBef>
                <a:spcPts val="0"/>
              </a:spcBef>
              <a:spcAft>
                <a:spcPts val="0"/>
              </a:spcAft>
              <a:buNone/>
            </a:pPr>
            <a:r>
              <a:rPr b="1" lang="nl" sz="2400">
                <a:solidFill>
                  <a:schemeClr val="lt1"/>
                </a:solidFill>
              </a:rPr>
              <a:t>Antwoord</a:t>
            </a:r>
            <a:r>
              <a:rPr lang="nl" sz="2400">
                <a:solidFill>
                  <a:schemeClr val="lt1"/>
                </a:solidFill>
              </a:rPr>
              <a:t>:</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1675908" y="553450"/>
            <a:ext cx="6056376" cy="4036598"/>
          </a:xfrm>
          <a:prstGeom prst="rect">
            <a:avLst/>
          </a:prstGeom>
          <a:noFill/>
          <a:ln>
            <a:noFill/>
          </a:ln>
        </p:spPr>
      </p:pic>
      <p:sp>
        <p:nvSpPr>
          <p:cNvPr id="174" name="Google Shape;174;p30"/>
          <p:cNvSpPr txBox="1"/>
          <p:nvPr>
            <p:ph idx="1" type="subTitle"/>
          </p:nvPr>
        </p:nvSpPr>
        <p:spPr>
          <a:xfrm>
            <a:off x="443788"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sz="3500"/>
              <a:t>Digibord versie blad 3</a:t>
            </a:r>
            <a:endParaRPr sz="3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80" name="Google Shape;180;p31"/>
          <p:cNvSpPr/>
          <p:nvPr/>
        </p:nvSpPr>
        <p:spPr>
          <a:xfrm>
            <a:off x="705375" y="1058700"/>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1</a:t>
            </a:r>
            <a:endParaRPr sz="1900"/>
          </a:p>
        </p:txBody>
      </p:sp>
      <p:sp>
        <p:nvSpPr>
          <p:cNvPr id="181" name="Google Shape;181;p31"/>
          <p:cNvSpPr txBox="1"/>
          <p:nvPr/>
        </p:nvSpPr>
        <p:spPr>
          <a:xfrm>
            <a:off x="1136150" y="959975"/>
            <a:ext cx="3955200" cy="3140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De schoolbieb heeft 31 boeken klaarliggen. Er worden 11 boeken uitgeleend en er komen 3 boeken terug. Hoeveel boeken zijn er dan nog in de bieb?</a:t>
            </a:r>
            <a:endParaRPr sz="2400">
              <a:solidFill>
                <a:schemeClr val="lt1"/>
              </a:solidFill>
            </a:endParaRPr>
          </a:p>
          <a:p>
            <a:pPr indent="0" lvl="0" marL="0" rtl="0" algn="l">
              <a:spcBef>
                <a:spcPts val="0"/>
              </a:spcBef>
              <a:spcAft>
                <a:spcPts val="0"/>
              </a:spcAft>
              <a:buNone/>
            </a:pPr>
            <a:r>
              <a:rPr lang="nl" sz="2400">
                <a:solidFill>
                  <a:schemeClr val="lt1"/>
                </a:solidFill>
              </a:rPr>
              <a:t>      </a:t>
            </a:r>
            <a:r>
              <a:rPr b="1" lang="nl" sz="2400">
                <a:solidFill>
                  <a:schemeClr val="lt1"/>
                </a:solidFill>
              </a:rPr>
              <a:t>Antwoord:</a:t>
            </a:r>
            <a:endParaRPr b="1" sz="2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nl" u="sng"/>
              <a:t>Tips om verhaaltjessommen zelfstandig goed op te lossen.</a:t>
            </a:r>
            <a:endParaRPr b="1" u="sng"/>
          </a:p>
          <a:p>
            <a:pPr indent="0" lvl="0" marL="0" rtl="0" algn="l">
              <a:spcBef>
                <a:spcPts val="1200"/>
              </a:spcBef>
              <a:spcAft>
                <a:spcPts val="0"/>
              </a:spcAft>
              <a:buNone/>
            </a:pPr>
            <a:r>
              <a:rPr lang="nl" sz="2200"/>
              <a:t>Lees de opdracht eerst 2x heel goed door. Begrijp je wat er staat?</a:t>
            </a:r>
            <a:endParaRPr sz="2200"/>
          </a:p>
          <a:p>
            <a:pPr indent="0" lvl="0" marL="0" rtl="0" algn="l">
              <a:spcBef>
                <a:spcPts val="1200"/>
              </a:spcBef>
              <a:spcAft>
                <a:spcPts val="0"/>
              </a:spcAft>
              <a:buNone/>
            </a:pPr>
            <a:r>
              <a:rPr lang="nl" sz="2200"/>
              <a:t>Reken met de getallen die je ziet staan.</a:t>
            </a:r>
            <a:endParaRPr sz="2200"/>
          </a:p>
          <a:p>
            <a:pPr indent="0" lvl="0" marL="0" rtl="0" algn="l">
              <a:spcBef>
                <a:spcPts val="1200"/>
              </a:spcBef>
              <a:spcAft>
                <a:spcPts val="0"/>
              </a:spcAft>
              <a:buNone/>
            </a:pPr>
            <a:r>
              <a:rPr lang="nl" sz="2200"/>
              <a:t>Bedenk goed of het een optel,aftrek of keersom moet zijn.</a:t>
            </a:r>
            <a:endParaRPr sz="2200"/>
          </a:p>
          <a:p>
            <a:pPr indent="0" lvl="0" marL="0" rtl="0" algn="l">
              <a:spcBef>
                <a:spcPts val="1200"/>
              </a:spcBef>
              <a:spcAft>
                <a:spcPts val="0"/>
              </a:spcAft>
              <a:buNone/>
            </a:pPr>
            <a:r>
              <a:rPr lang="nl" sz="2200"/>
              <a:t>Als de som lastig is, laat je juf of meester dan zien hoe jij de som hebt opgelost. Schrijf dan niet alleen het antwoord op, maar ook hoe jij het hebt uitgerekend. Zo kan de juf of meester zien hoe jij denkt.</a:t>
            </a:r>
            <a:endParaRPr sz="2200"/>
          </a:p>
          <a:p>
            <a:pPr indent="0" lvl="0" marL="0" rtl="0" algn="l">
              <a:spcBef>
                <a:spcPts val="1200"/>
              </a:spcBef>
              <a:spcAft>
                <a:spcPts val="0"/>
              </a:spcAft>
              <a:buNone/>
            </a:pPr>
            <a:r>
              <a:rPr lang="nl" sz="2200"/>
              <a:t>Reken de sommen altijd nog een keertje na bij twijfel.</a:t>
            </a:r>
            <a:endParaRPr sz="2200"/>
          </a:p>
          <a:p>
            <a:pPr indent="0" lvl="0" marL="0" rtl="0" algn="l">
              <a:spcBef>
                <a:spcPts val="1200"/>
              </a:spcBef>
              <a:spcAft>
                <a:spcPts val="0"/>
              </a:spcAft>
              <a:buNone/>
            </a:pPr>
            <a:r>
              <a:rPr lang="nl" sz="2200"/>
              <a:t>Let goed op hoe je getal opschrijft.  </a:t>
            </a:r>
            <a:endParaRPr sz="2200"/>
          </a:p>
          <a:p>
            <a:pPr indent="0" lvl="0" marL="0" rtl="0" algn="l">
              <a:spcBef>
                <a:spcPts val="1200"/>
              </a:spcBef>
              <a:spcAft>
                <a:spcPts val="1200"/>
              </a:spcAft>
              <a:buNone/>
            </a:pPr>
            <a:r>
              <a:t/>
            </a:r>
            <a:endParaRPr/>
          </a:p>
        </p:txBody>
      </p:sp>
      <p:pic>
        <p:nvPicPr>
          <p:cNvPr id="61" name="Google Shape;61;p14"/>
          <p:cNvPicPr preferRelativeResize="0"/>
          <p:nvPr/>
        </p:nvPicPr>
        <p:blipFill>
          <a:blip r:embed="rId3">
            <a:alphaModFix/>
          </a:blip>
          <a:stretch>
            <a:fillRect/>
          </a:stretch>
        </p:blipFill>
        <p:spPr>
          <a:xfrm>
            <a:off x="6666870" y="125151"/>
            <a:ext cx="2309750" cy="1539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1" y="0"/>
            <a:ext cx="5329249" cy="5143500"/>
          </a:xfrm>
          <a:prstGeom prst="rect">
            <a:avLst/>
          </a:prstGeom>
          <a:noFill/>
          <a:ln>
            <a:noFill/>
          </a:ln>
        </p:spPr>
      </p:pic>
      <p:sp>
        <p:nvSpPr>
          <p:cNvPr id="187" name="Google Shape;187;p32"/>
          <p:cNvSpPr/>
          <p:nvPr/>
        </p:nvSpPr>
        <p:spPr>
          <a:xfrm>
            <a:off x="714225" y="112037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2</a:t>
            </a:r>
            <a:endParaRPr sz="1900"/>
          </a:p>
        </p:txBody>
      </p:sp>
      <p:sp>
        <p:nvSpPr>
          <p:cNvPr id="188" name="Google Shape;188;p32"/>
          <p:cNvSpPr txBox="1"/>
          <p:nvPr/>
        </p:nvSpPr>
        <p:spPr>
          <a:xfrm>
            <a:off x="1136950" y="1206625"/>
            <a:ext cx="3479100" cy="2770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Pien kan 15 keer de bal raken met tennissen . Tim 2 x zoveel.Hoeveel ballen raakt Tim?</a:t>
            </a:r>
            <a:br>
              <a:rPr lang="nl" sz="2400">
                <a:solidFill>
                  <a:schemeClr val="lt1"/>
                </a:solidFill>
              </a:rPr>
            </a:br>
            <a:endParaRPr sz="2400">
              <a:solidFill>
                <a:schemeClr val="lt1"/>
              </a:solidFill>
            </a:endParaRPr>
          </a:p>
          <a:p>
            <a:pPr indent="0" lvl="0" marL="457200" rtl="0" algn="l">
              <a:spcBef>
                <a:spcPts val="0"/>
              </a:spcBef>
              <a:spcAft>
                <a:spcPts val="0"/>
              </a:spcAft>
              <a:buNone/>
            </a:pPr>
            <a:r>
              <a:rPr lang="nl" sz="2400">
                <a:solidFill>
                  <a:schemeClr val="lt1"/>
                </a:solidFill>
              </a:rPr>
              <a:t>Antwoord:</a:t>
            </a:r>
            <a:endParaRPr sz="24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3"/>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94" name="Google Shape;194;p33"/>
          <p:cNvSpPr/>
          <p:nvPr/>
        </p:nvSpPr>
        <p:spPr>
          <a:xfrm>
            <a:off x="811050" y="111157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3</a:t>
            </a:r>
            <a:endParaRPr sz="1900"/>
          </a:p>
        </p:txBody>
      </p:sp>
      <p:sp>
        <p:nvSpPr>
          <p:cNvPr id="195" name="Google Shape;195;p33"/>
          <p:cNvSpPr txBox="1"/>
          <p:nvPr/>
        </p:nvSpPr>
        <p:spPr>
          <a:xfrm>
            <a:off x="968825" y="970650"/>
            <a:ext cx="4017000" cy="3140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De golfclub heeft 39 vieze golfballetjes uit de sloot gevist. Er lagen nog 10 schone golfballetjes in de mand.</a:t>
            </a:r>
            <a:endParaRPr sz="2400">
              <a:solidFill>
                <a:schemeClr val="lt1"/>
              </a:solidFill>
            </a:endParaRPr>
          </a:p>
          <a:p>
            <a:pPr indent="0" lvl="0" marL="457200" rtl="0" algn="l">
              <a:spcBef>
                <a:spcPts val="0"/>
              </a:spcBef>
              <a:spcAft>
                <a:spcPts val="0"/>
              </a:spcAft>
              <a:buNone/>
            </a:pPr>
            <a:r>
              <a:rPr lang="nl" sz="2400">
                <a:solidFill>
                  <a:schemeClr val="lt1"/>
                </a:solidFill>
              </a:rPr>
              <a:t>Hoeveel golfballetjes hebben ze nu weer?</a:t>
            </a:r>
            <a:br>
              <a:rPr lang="nl" sz="2400">
                <a:solidFill>
                  <a:schemeClr val="lt1"/>
                </a:solidFill>
              </a:rPr>
            </a:br>
            <a:r>
              <a:rPr lang="nl" sz="2400">
                <a:solidFill>
                  <a:schemeClr val="lt1"/>
                </a:solidFill>
              </a:rPr>
              <a:t>Antwoord:</a:t>
            </a:r>
            <a:endParaRPr sz="2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a:blip r:embed="rId3">
            <a:alphaModFix/>
          </a:blip>
          <a:stretch>
            <a:fillRect/>
          </a:stretch>
        </p:blipFill>
        <p:spPr>
          <a:xfrm>
            <a:off x="55889" y="0"/>
            <a:ext cx="5791022" cy="5143500"/>
          </a:xfrm>
          <a:prstGeom prst="rect">
            <a:avLst/>
          </a:prstGeom>
          <a:noFill/>
          <a:ln>
            <a:noFill/>
          </a:ln>
        </p:spPr>
      </p:pic>
      <p:sp>
        <p:nvSpPr>
          <p:cNvPr id="201" name="Google Shape;201;p34"/>
          <p:cNvSpPr/>
          <p:nvPr/>
        </p:nvSpPr>
        <p:spPr>
          <a:xfrm>
            <a:off x="952000" y="11115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4</a:t>
            </a:r>
            <a:endParaRPr sz="1900"/>
          </a:p>
        </p:txBody>
      </p:sp>
      <p:sp>
        <p:nvSpPr>
          <p:cNvPr id="202" name="Google Shape;202;p34"/>
          <p:cNvSpPr txBox="1"/>
          <p:nvPr/>
        </p:nvSpPr>
        <p:spPr>
          <a:xfrm>
            <a:off x="1215400" y="1252500"/>
            <a:ext cx="3805500" cy="2401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Een snoepzak met 36 zuurtjes moet eerlijk verdeeld worden over 6 kinderen. Hoeveel snoepjes krijgt 1 kind?</a:t>
            </a:r>
            <a:endParaRPr sz="2400">
              <a:solidFill>
                <a:schemeClr val="lt1"/>
              </a:solidFill>
            </a:endParaRPr>
          </a:p>
          <a:p>
            <a:pPr indent="0" lvl="0" marL="457200" rtl="0" algn="l">
              <a:spcBef>
                <a:spcPts val="0"/>
              </a:spcBef>
              <a:spcAft>
                <a:spcPts val="0"/>
              </a:spcAft>
              <a:buNone/>
            </a:pPr>
            <a:r>
              <a:rPr b="1" lang="nl" sz="2400">
                <a:solidFill>
                  <a:schemeClr val="lt1"/>
                </a:solidFill>
              </a:rPr>
              <a:t>Antwoord</a:t>
            </a:r>
            <a:r>
              <a:rPr lang="nl" sz="2400">
                <a:solidFill>
                  <a:schemeClr val="lt1"/>
                </a:solidFill>
              </a:rPr>
              <a:t>:</a:t>
            </a:r>
            <a:endParaRPr sz="24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5"/>
          <p:cNvPicPr preferRelativeResize="0"/>
          <p:nvPr/>
        </p:nvPicPr>
        <p:blipFill>
          <a:blip r:embed="rId3">
            <a:alphaModFix/>
          </a:blip>
          <a:stretch>
            <a:fillRect/>
          </a:stretch>
        </p:blipFill>
        <p:spPr>
          <a:xfrm>
            <a:off x="-11" y="0"/>
            <a:ext cx="5791022" cy="5143500"/>
          </a:xfrm>
          <a:prstGeom prst="rect">
            <a:avLst/>
          </a:prstGeom>
          <a:noFill/>
          <a:ln>
            <a:noFill/>
          </a:ln>
        </p:spPr>
      </p:pic>
      <p:sp>
        <p:nvSpPr>
          <p:cNvPr id="208" name="Google Shape;208;p35"/>
          <p:cNvSpPr/>
          <p:nvPr/>
        </p:nvSpPr>
        <p:spPr>
          <a:xfrm>
            <a:off x="590900" y="1067550"/>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5</a:t>
            </a:r>
            <a:endParaRPr sz="1900"/>
          </a:p>
        </p:txBody>
      </p:sp>
      <p:sp>
        <p:nvSpPr>
          <p:cNvPr id="209" name="Google Shape;209;p35"/>
          <p:cNvSpPr txBox="1"/>
          <p:nvPr/>
        </p:nvSpPr>
        <p:spPr>
          <a:xfrm>
            <a:off x="960025" y="1479625"/>
            <a:ext cx="4113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2400">
                <a:solidFill>
                  <a:schemeClr val="lt1"/>
                </a:solidFill>
              </a:rPr>
              <a:t>In een autozaak staan 26 auto’s. 15 auto’s zijn nieuw en de rest is tweedehands. Hoeveel auto’s zijn dat?</a:t>
            </a:r>
            <a:endParaRPr sz="2400">
              <a:solidFill>
                <a:schemeClr val="lt1"/>
              </a:solidFill>
            </a:endParaRPr>
          </a:p>
          <a:p>
            <a:pPr indent="0" lvl="0" marL="0" rtl="0" algn="l">
              <a:spcBef>
                <a:spcPts val="0"/>
              </a:spcBef>
              <a:spcAft>
                <a:spcPts val="0"/>
              </a:spcAft>
              <a:buNone/>
            </a:pPr>
            <a:r>
              <a:rPr lang="nl" sz="2400">
                <a:solidFill>
                  <a:schemeClr val="lt1"/>
                </a:solidFill>
              </a:rPr>
              <a:t>Antwoord:</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idx="1" type="subTitle"/>
          </p:nvPr>
        </p:nvSpPr>
        <p:spPr>
          <a:xfrm>
            <a:off x="232450" y="262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a:t>Verhaaltjessommen M4</a:t>
            </a:r>
            <a:endParaRPr/>
          </a:p>
        </p:txBody>
      </p:sp>
      <p:sp>
        <p:nvSpPr>
          <p:cNvPr id="67" name="Google Shape;67;p15"/>
          <p:cNvSpPr txBox="1"/>
          <p:nvPr/>
        </p:nvSpPr>
        <p:spPr>
          <a:xfrm>
            <a:off x="326700" y="1054975"/>
            <a:ext cx="8226000" cy="3967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arenR"/>
            </a:pPr>
            <a:r>
              <a:rPr lang="nl"/>
              <a:t>Jip heeft 12 voetbalplaatjes van zijn club. Hij krijgt er 12 bij. Hoeveel plaatjes heeft hij nu?</a:t>
            </a:r>
            <a:endParaRPr/>
          </a:p>
          <a:p>
            <a:pPr indent="0" lvl="0" marL="0" rtl="0" algn="l">
              <a:spcBef>
                <a:spcPts val="0"/>
              </a:spcBef>
              <a:spcAft>
                <a:spcPts val="0"/>
              </a:spcAft>
              <a:buNone/>
            </a:pPr>
            <a:r>
              <a:rPr lang="nl"/>
              <a:t>          </a:t>
            </a:r>
            <a:r>
              <a:rPr b="1" lang="nl"/>
              <a:t>Antwoord:</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nl"/>
              <a:t>Er zitten al 27 mensen in de bus en nu stappen er nog 6 in. Hoeveel mensen zitten er nu in de bus?</a:t>
            </a:r>
            <a:br>
              <a:rPr lang="nl"/>
            </a:br>
            <a:r>
              <a:rPr b="1" lang="nl"/>
              <a:t>Antwoord:</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nl"/>
              <a:t>De knikkerpot mag vol. Loes doet er 8 in, Dex doet er twee keer zoveel in. Hoeveel knikkers zitten er dan in de pot?</a:t>
            </a:r>
            <a:endParaRPr/>
          </a:p>
          <a:p>
            <a:pPr indent="0" lvl="0" marL="0" rtl="0" algn="l">
              <a:spcBef>
                <a:spcPts val="0"/>
              </a:spcBef>
              <a:spcAft>
                <a:spcPts val="0"/>
              </a:spcAft>
              <a:buNone/>
            </a:pPr>
            <a:r>
              <a:rPr lang="nl"/>
              <a:t>         </a:t>
            </a:r>
            <a:r>
              <a:rPr b="1" lang="nl"/>
              <a:t>Antwoord:</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AutoNum type="arabicParenR"/>
            </a:pPr>
            <a:r>
              <a:rPr lang="nl"/>
              <a:t>Er zit € 25 in de spaarpot. Sem stopt er € 19</a:t>
            </a:r>
            <a:r>
              <a:rPr lang="nl"/>
              <a:t> bij. Hoeveel € zit er nu in de spaarpot?</a:t>
            </a:r>
            <a:endParaRPr/>
          </a:p>
          <a:p>
            <a:pPr indent="0" lvl="0" marL="0" rtl="0" algn="l">
              <a:spcBef>
                <a:spcPts val="0"/>
              </a:spcBef>
              <a:spcAft>
                <a:spcPts val="0"/>
              </a:spcAft>
              <a:buNone/>
            </a:pPr>
            <a:r>
              <a:rPr lang="nl"/>
              <a:t>          </a:t>
            </a:r>
            <a:r>
              <a:rPr b="1" lang="nl"/>
              <a:t>Antwoord</a:t>
            </a:r>
            <a:r>
              <a:rPr lang="nl"/>
              <a: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nl"/>
              <a:t>Een metselaar heeft 40 bakstenen klaarliggen. Na 10 minuten metselen liggen er nog maar 3. Hoeveel bakstenen heeft hij gebruikt?</a:t>
            </a:r>
            <a:endParaRPr/>
          </a:p>
          <a:p>
            <a:pPr indent="0" lvl="0" marL="457200" rtl="0" algn="l">
              <a:spcBef>
                <a:spcPts val="0"/>
              </a:spcBef>
              <a:spcAft>
                <a:spcPts val="0"/>
              </a:spcAft>
              <a:buNone/>
            </a:pPr>
            <a:r>
              <a:rPr b="1" lang="nl"/>
              <a:t>Antwoord</a:t>
            </a:r>
            <a:r>
              <a:rPr lang="nl"/>
              <a:t>:</a:t>
            </a:r>
            <a:endParaRPr/>
          </a:p>
          <a:p>
            <a:pPr indent="0" lvl="0" marL="0" rtl="0" algn="l">
              <a:spcBef>
                <a:spcPts val="0"/>
              </a:spcBef>
              <a:spcAft>
                <a:spcPts val="0"/>
              </a:spcAft>
              <a:buNone/>
            </a:pPr>
            <a:r>
              <a:rPr lang="nl"/>
              <a:t>                                </a:t>
            </a:r>
            <a:r>
              <a:rPr lang="nl"/>
              <a:t>              </a:t>
            </a:r>
            <a:endParaRPr/>
          </a:p>
        </p:txBody>
      </p:sp>
      <p:pic>
        <p:nvPicPr>
          <p:cNvPr id="68" name="Google Shape;68;p15"/>
          <p:cNvPicPr preferRelativeResize="0"/>
          <p:nvPr/>
        </p:nvPicPr>
        <p:blipFill>
          <a:blip r:embed="rId3">
            <a:alphaModFix/>
          </a:blip>
          <a:stretch>
            <a:fillRect/>
          </a:stretch>
        </p:blipFill>
        <p:spPr>
          <a:xfrm>
            <a:off x="6705200" y="107725"/>
            <a:ext cx="947251" cy="947251"/>
          </a:xfrm>
          <a:prstGeom prst="rect">
            <a:avLst/>
          </a:prstGeom>
          <a:noFill/>
          <a:ln>
            <a:noFill/>
          </a:ln>
        </p:spPr>
      </p:pic>
      <p:sp>
        <p:nvSpPr>
          <p:cNvPr id="69" name="Google Shape;69;p15"/>
          <p:cNvSpPr txBox="1"/>
          <p:nvPr/>
        </p:nvSpPr>
        <p:spPr>
          <a:xfrm>
            <a:off x="7733775" y="406975"/>
            <a:ext cx="10482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blad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subTitle"/>
          </p:nvPr>
        </p:nvSpPr>
        <p:spPr>
          <a:xfrm>
            <a:off x="232450" y="262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a:t>Verhaaltjessommen M4</a:t>
            </a:r>
            <a:endParaRPr/>
          </a:p>
        </p:txBody>
      </p:sp>
      <p:sp>
        <p:nvSpPr>
          <p:cNvPr id="75" name="Google Shape;75;p16"/>
          <p:cNvSpPr txBox="1"/>
          <p:nvPr/>
        </p:nvSpPr>
        <p:spPr>
          <a:xfrm>
            <a:off x="326700" y="1054975"/>
            <a:ext cx="8226000" cy="3967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arenR"/>
            </a:pPr>
            <a:r>
              <a:rPr lang="nl"/>
              <a:t>Stijn moet € 45 betalen. Hij betaald met briefjes van € 5. Hoeveel briefjes moet hij geven?</a:t>
            </a:r>
            <a:endParaRPr/>
          </a:p>
          <a:p>
            <a:pPr indent="0" lvl="0" marL="0" rtl="0" algn="l">
              <a:spcBef>
                <a:spcPts val="0"/>
              </a:spcBef>
              <a:spcAft>
                <a:spcPts val="0"/>
              </a:spcAft>
              <a:buNone/>
            </a:pPr>
            <a:r>
              <a:rPr lang="nl"/>
              <a:t>         </a:t>
            </a:r>
            <a:r>
              <a:rPr b="1" lang="nl"/>
              <a:t>Antwoord:</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nl"/>
              <a:t>Een horloge kost € 90. Hoeveel briefjes van €10 is dat?  </a:t>
            </a:r>
            <a:endParaRPr/>
          </a:p>
          <a:p>
            <a:pPr indent="0" lvl="0" marL="0" rtl="0" algn="l">
              <a:spcBef>
                <a:spcPts val="0"/>
              </a:spcBef>
              <a:spcAft>
                <a:spcPts val="0"/>
              </a:spcAft>
              <a:buNone/>
            </a:pPr>
            <a:r>
              <a:rPr lang="nl"/>
              <a:t>         </a:t>
            </a:r>
            <a:r>
              <a:rPr b="1" lang="nl"/>
              <a:t>Antwoord:</a:t>
            </a:r>
            <a:endParaRPr b="1"/>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nl"/>
              <a:t>Er zitten 52 mensen in de trein. Er stappen nog 9 mensen in. De volgende stop gaan er 5 uit.</a:t>
            </a:r>
            <a:br>
              <a:rPr lang="nl"/>
            </a:br>
            <a:r>
              <a:rPr lang="nl"/>
              <a:t>Hoeveel </a:t>
            </a:r>
            <a:r>
              <a:rPr lang="nl"/>
              <a:t>mensen</a:t>
            </a:r>
            <a:r>
              <a:rPr lang="nl"/>
              <a:t> zitten er dan in de trein?</a:t>
            </a:r>
            <a:endParaRPr/>
          </a:p>
          <a:p>
            <a:pPr indent="0" lvl="0" marL="0" rtl="0" algn="l">
              <a:spcBef>
                <a:spcPts val="0"/>
              </a:spcBef>
              <a:spcAft>
                <a:spcPts val="0"/>
              </a:spcAft>
              <a:buNone/>
            </a:pPr>
            <a:r>
              <a:rPr lang="nl"/>
              <a:t>         </a:t>
            </a:r>
            <a:r>
              <a:rPr b="1" lang="nl"/>
              <a:t>Antwoord:</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AutoNum type="arabicParenR"/>
            </a:pPr>
            <a:r>
              <a:rPr lang="nl"/>
              <a:t>Op de kinderboerderij lopen 8 kippen, 5 geiten en 6 varkens. Hoe dieren zijn dat?</a:t>
            </a:r>
            <a:r>
              <a:rPr lang="nl"/>
              <a:t>  </a:t>
            </a:r>
            <a:endParaRPr/>
          </a:p>
          <a:p>
            <a:pPr indent="0" lvl="0" marL="0" rtl="0" algn="l">
              <a:spcBef>
                <a:spcPts val="0"/>
              </a:spcBef>
              <a:spcAft>
                <a:spcPts val="0"/>
              </a:spcAft>
              <a:buNone/>
            </a:pPr>
            <a:r>
              <a:rPr lang="nl"/>
              <a:t>         </a:t>
            </a:r>
            <a:r>
              <a:rPr b="1" lang="nl"/>
              <a:t>Antwoord</a:t>
            </a:r>
            <a:r>
              <a:rPr lang="nl"/>
              <a: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arenR"/>
            </a:pPr>
            <a:r>
              <a:rPr lang="nl"/>
              <a:t>Ron betaald met €100. De trui kost € 68. Hoeveel € krijgt hij terug?</a:t>
            </a:r>
            <a:endParaRPr/>
          </a:p>
          <a:p>
            <a:pPr indent="0" lvl="0" marL="457200" rtl="0" algn="l">
              <a:spcBef>
                <a:spcPts val="0"/>
              </a:spcBef>
              <a:spcAft>
                <a:spcPts val="0"/>
              </a:spcAft>
              <a:buNone/>
            </a:pPr>
            <a:r>
              <a:rPr lang="nl"/>
              <a:t> </a:t>
            </a:r>
            <a:r>
              <a:rPr b="1" lang="nl"/>
              <a:t>Antwoord</a:t>
            </a:r>
            <a:r>
              <a:rPr lang="nl"/>
              <a:t>:</a:t>
            </a:r>
            <a:endParaRPr/>
          </a:p>
          <a:p>
            <a:pPr indent="0" lvl="0" marL="0" rtl="0" algn="l">
              <a:spcBef>
                <a:spcPts val="0"/>
              </a:spcBef>
              <a:spcAft>
                <a:spcPts val="0"/>
              </a:spcAft>
              <a:buNone/>
            </a:pPr>
            <a:r>
              <a:rPr lang="nl"/>
              <a:t>                                              </a:t>
            </a:r>
            <a:endParaRPr/>
          </a:p>
        </p:txBody>
      </p:sp>
      <p:pic>
        <p:nvPicPr>
          <p:cNvPr id="76" name="Google Shape;76;p16"/>
          <p:cNvPicPr preferRelativeResize="0"/>
          <p:nvPr/>
        </p:nvPicPr>
        <p:blipFill>
          <a:blip r:embed="rId3">
            <a:alphaModFix/>
          </a:blip>
          <a:stretch>
            <a:fillRect/>
          </a:stretch>
        </p:blipFill>
        <p:spPr>
          <a:xfrm>
            <a:off x="6705200" y="107725"/>
            <a:ext cx="947251" cy="947251"/>
          </a:xfrm>
          <a:prstGeom prst="rect">
            <a:avLst/>
          </a:prstGeom>
          <a:noFill/>
          <a:ln>
            <a:noFill/>
          </a:ln>
        </p:spPr>
      </p:pic>
      <p:sp>
        <p:nvSpPr>
          <p:cNvPr id="77" name="Google Shape;77;p16"/>
          <p:cNvSpPr txBox="1"/>
          <p:nvPr/>
        </p:nvSpPr>
        <p:spPr>
          <a:xfrm>
            <a:off x="7716150" y="530275"/>
            <a:ext cx="7839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blad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idx="1" type="subTitle"/>
          </p:nvPr>
        </p:nvSpPr>
        <p:spPr>
          <a:xfrm>
            <a:off x="232450" y="262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a:t>Verhaaltjessommen M4</a:t>
            </a:r>
            <a:endParaRPr/>
          </a:p>
        </p:txBody>
      </p:sp>
      <p:pic>
        <p:nvPicPr>
          <p:cNvPr id="83" name="Google Shape;83;p17"/>
          <p:cNvPicPr preferRelativeResize="0"/>
          <p:nvPr/>
        </p:nvPicPr>
        <p:blipFill>
          <a:blip r:embed="rId3">
            <a:alphaModFix/>
          </a:blip>
          <a:stretch>
            <a:fillRect/>
          </a:stretch>
        </p:blipFill>
        <p:spPr>
          <a:xfrm>
            <a:off x="6705200" y="107725"/>
            <a:ext cx="783898" cy="783898"/>
          </a:xfrm>
          <a:prstGeom prst="rect">
            <a:avLst/>
          </a:prstGeom>
          <a:noFill/>
          <a:ln>
            <a:noFill/>
          </a:ln>
        </p:spPr>
      </p:pic>
      <p:sp>
        <p:nvSpPr>
          <p:cNvPr id="84" name="Google Shape;84;p17"/>
          <p:cNvSpPr txBox="1"/>
          <p:nvPr/>
        </p:nvSpPr>
        <p:spPr>
          <a:xfrm>
            <a:off x="7716150" y="530275"/>
            <a:ext cx="7839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t>blad 3 </a:t>
            </a:r>
            <a:endParaRPr/>
          </a:p>
        </p:txBody>
      </p:sp>
      <p:sp>
        <p:nvSpPr>
          <p:cNvPr id="85" name="Google Shape;85;p17"/>
          <p:cNvSpPr txBox="1"/>
          <p:nvPr/>
        </p:nvSpPr>
        <p:spPr>
          <a:xfrm>
            <a:off x="359850" y="755400"/>
            <a:ext cx="84243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solidFill>
                  <a:schemeClr val="dk1"/>
                </a:solidFill>
              </a:rPr>
              <a:t>  </a:t>
            </a:r>
            <a:endParaRPr>
              <a:solidFill>
                <a:schemeClr val="dk1"/>
              </a:solidFill>
            </a:endParaRPr>
          </a:p>
          <a:p>
            <a:pPr indent="-317500" lvl="0" marL="457200" rtl="0" algn="l">
              <a:spcBef>
                <a:spcPts val="0"/>
              </a:spcBef>
              <a:spcAft>
                <a:spcPts val="0"/>
              </a:spcAft>
              <a:buClr>
                <a:schemeClr val="dk1"/>
              </a:buClr>
              <a:buSzPts val="1400"/>
              <a:buAutoNum type="arabicParenR"/>
            </a:pPr>
            <a:r>
              <a:rPr lang="nl">
                <a:solidFill>
                  <a:schemeClr val="dk1"/>
                </a:solidFill>
              </a:rPr>
              <a:t>De schoolbieb heeft 31 boeken klaarliggen. Er worden 11 boeken uitgeleend en er komen 3 boeken terug. Hoeveel boeken zijn er dan nog in de bieb?</a:t>
            </a:r>
            <a:endParaRPr>
              <a:solidFill>
                <a:schemeClr val="dk1"/>
              </a:solidFill>
            </a:endParaRPr>
          </a:p>
          <a:p>
            <a:pPr indent="0" lvl="0" marL="0" rtl="0" algn="l">
              <a:spcBef>
                <a:spcPts val="0"/>
              </a:spcBef>
              <a:spcAft>
                <a:spcPts val="0"/>
              </a:spcAft>
              <a:buNone/>
            </a:pPr>
            <a:r>
              <a:rPr lang="nl">
                <a:solidFill>
                  <a:schemeClr val="dk1"/>
                </a:solidFill>
              </a:rPr>
              <a:t>         </a:t>
            </a:r>
            <a:r>
              <a:rPr b="1" lang="nl">
                <a:solidFill>
                  <a:schemeClr val="dk1"/>
                </a:solidFill>
              </a:rPr>
              <a:t>Antwoord:</a:t>
            </a:r>
            <a:endParaRPr b="1">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arenR"/>
            </a:pPr>
            <a:r>
              <a:rPr lang="nl">
                <a:solidFill>
                  <a:schemeClr val="dk1"/>
                </a:solidFill>
              </a:rPr>
              <a:t>Pien kan 15 keer de bal raken met tennissen . Tim 2 x zoveel.Hoeveel ballen raakt Tim?</a:t>
            </a:r>
            <a:endParaRPr>
              <a:solidFill>
                <a:schemeClr val="dk1"/>
              </a:solidFill>
            </a:endParaRPr>
          </a:p>
          <a:p>
            <a:pPr indent="0" lvl="0" marL="0" rtl="0" algn="l">
              <a:spcBef>
                <a:spcPts val="0"/>
              </a:spcBef>
              <a:spcAft>
                <a:spcPts val="0"/>
              </a:spcAft>
              <a:buNone/>
            </a:pPr>
            <a:r>
              <a:rPr lang="nl">
                <a:solidFill>
                  <a:schemeClr val="dk1"/>
                </a:solidFill>
              </a:rPr>
              <a:t>         </a:t>
            </a:r>
            <a:r>
              <a:rPr b="1" lang="nl">
                <a:solidFill>
                  <a:schemeClr val="dk1"/>
                </a:solidFill>
              </a:rPr>
              <a:t>Antwoord:</a:t>
            </a:r>
            <a:endParaRPr b="1">
              <a:solidFill>
                <a:schemeClr val="dk1"/>
              </a:solidFill>
            </a:endParaRPr>
          </a:p>
          <a:p>
            <a:pPr indent="0" lvl="0" marL="0" rtl="0" algn="l">
              <a:spcBef>
                <a:spcPts val="0"/>
              </a:spcBef>
              <a:spcAft>
                <a:spcPts val="0"/>
              </a:spcAft>
              <a:buNone/>
            </a:pPr>
            <a:r>
              <a:t/>
            </a:r>
            <a:endParaRPr b="1">
              <a:solidFill>
                <a:schemeClr val="dk1"/>
              </a:solidFill>
            </a:endParaRPr>
          </a:p>
          <a:p>
            <a:pPr indent="-317500" lvl="0" marL="457200" rtl="0" algn="l">
              <a:spcBef>
                <a:spcPts val="0"/>
              </a:spcBef>
              <a:spcAft>
                <a:spcPts val="0"/>
              </a:spcAft>
              <a:buClr>
                <a:schemeClr val="dk1"/>
              </a:buClr>
              <a:buSzPts val="1400"/>
              <a:buAutoNum type="arabicParenR"/>
            </a:pPr>
            <a:r>
              <a:rPr lang="nl">
                <a:solidFill>
                  <a:schemeClr val="dk1"/>
                </a:solidFill>
              </a:rPr>
              <a:t>De golfclub heeft 39 vieze golfballetjes uit de sloot gevist. Er lagen nog 10 schone golfballetjes.</a:t>
            </a:r>
            <a:endParaRPr>
              <a:solidFill>
                <a:schemeClr val="dk1"/>
              </a:solidFill>
            </a:endParaRPr>
          </a:p>
          <a:p>
            <a:pPr indent="0" lvl="0" marL="457200" rtl="0" algn="l">
              <a:spcBef>
                <a:spcPts val="0"/>
              </a:spcBef>
              <a:spcAft>
                <a:spcPts val="0"/>
              </a:spcAft>
              <a:buNone/>
            </a:pPr>
            <a:r>
              <a:rPr lang="nl">
                <a:solidFill>
                  <a:schemeClr val="dk1"/>
                </a:solidFill>
              </a:rPr>
              <a:t>Hoeveel golfballetjes hebben ze nu weer?</a:t>
            </a:r>
            <a:r>
              <a:rPr lang="nl">
                <a:solidFill>
                  <a:schemeClr val="dk1"/>
                </a:solidFill>
              </a:rPr>
              <a:t>  </a:t>
            </a:r>
            <a:endParaRPr>
              <a:solidFill>
                <a:schemeClr val="dk1"/>
              </a:solidFill>
            </a:endParaRPr>
          </a:p>
          <a:p>
            <a:pPr indent="0" lvl="0" marL="0" rtl="0" algn="l">
              <a:spcBef>
                <a:spcPts val="0"/>
              </a:spcBef>
              <a:spcAft>
                <a:spcPts val="0"/>
              </a:spcAft>
              <a:buNone/>
            </a:pPr>
            <a:r>
              <a:rPr lang="nl">
                <a:solidFill>
                  <a:schemeClr val="dk1"/>
                </a:solidFill>
              </a:rPr>
              <a:t>         </a:t>
            </a:r>
            <a:r>
              <a:rPr b="1" lang="nl">
                <a:solidFill>
                  <a:schemeClr val="dk1"/>
                </a:solidFill>
              </a:rPr>
              <a:t>Antwoord</a:t>
            </a:r>
            <a:r>
              <a:rPr lang="nl">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arenR"/>
            </a:pPr>
            <a:r>
              <a:rPr lang="nl">
                <a:solidFill>
                  <a:schemeClr val="dk1"/>
                </a:solidFill>
              </a:rPr>
              <a:t>Een snoepzak met 36 zuurtjes moet eerlijk verdeeld worden over 6 kinderen. Hoeveel snoepjes krijgt 1 kind?</a:t>
            </a:r>
            <a:endParaRPr>
              <a:solidFill>
                <a:schemeClr val="dk1"/>
              </a:solidFill>
            </a:endParaRPr>
          </a:p>
          <a:p>
            <a:pPr indent="0" lvl="0" marL="457200" rtl="0" algn="l">
              <a:spcBef>
                <a:spcPts val="0"/>
              </a:spcBef>
              <a:spcAft>
                <a:spcPts val="0"/>
              </a:spcAft>
              <a:buNone/>
            </a:pPr>
            <a:r>
              <a:rPr b="1" lang="nl">
                <a:solidFill>
                  <a:schemeClr val="dk1"/>
                </a:solidFill>
              </a:rPr>
              <a:t>Antwoord</a:t>
            </a:r>
            <a:r>
              <a:rPr lang="nl">
                <a:solidFill>
                  <a:schemeClr val="dk1"/>
                </a:solidFill>
              </a:rPr>
              <a:t>:</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AutoNum type="arabicParenR"/>
            </a:pPr>
            <a:r>
              <a:rPr lang="nl">
                <a:solidFill>
                  <a:schemeClr val="dk1"/>
                </a:solidFill>
              </a:rPr>
              <a:t>In een autozaak staan 26 auto’s. 15 auto’s zijn nieuw en de rest is tweedehands. Hoeveel auto’s zijn dat?</a:t>
            </a:r>
            <a:endParaRPr>
              <a:solidFill>
                <a:schemeClr val="dk1"/>
              </a:solidFill>
            </a:endParaRPr>
          </a:p>
          <a:p>
            <a:pPr indent="0" lvl="0" marL="457200" rtl="0" algn="l">
              <a:spcBef>
                <a:spcPts val="0"/>
              </a:spcBef>
              <a:spcAft>
                <a:spcPts val="0"/>
              </a:spcAft>
              <a:buNone/>
            </a:pPr>
            <a:r>
              <a:rPr b="1" lang="nl">
                <a:solidFill>
                  <a:schemeClr val="dk1"/>
                </a:solidFill>
              </a:rPr>
              <a:t>Antwoord:</a:t>
            </a:r>
            <a:endParaRPr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1675908" y="553450"/>
            <a:ext cx="6056376" cy="4036598"/>
          </a:xfrm>
          <a:prstGeom prst="rect">
            <a:avLst/>
          </a:prstGeom>
          <a:noFill/>
          <a:ln>
            <a:noFill/>
          </a:ln>
        </p:spPr>
      </p:pic>
      <p:sp>
        <p:nvSpPr>
          <p:cNvPr id="91" name="Google Shape;91;p18"/>
          <p:cNvSpPr txBox="1"/>
          <p:nvPr>
            <p:ph idx="1" type="subTitle"/>
          </p:nvPr>
        </p:nvSpPr>
        <p:spPr>
          <a:xfrm>
            <a:off x="443788"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l" sz="3500"/>
              <a:t>Digibord versie blad 1</a:t>
            </a:r>
            <a:endParaRPr sz="3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11" y="0"/>
            <a:ext cx="5791022" cy="5143500"/>
          </a:xfrm>
          <a:prstGeom prst="rect">
            <a:avLst/>
          </a:prstGeom>
          <a:noFill/>
          <a:ln>
            <a:noFill/>
          </a:ln>
        </p:spPr>
      </p:pic>
      <p:sp>
        <p:nvSpPr>
          <p:cNvPr id="97" name="Google Shape;97;p19"/>
          <p:cNvSpPr txBox="1"/>
          <p:nvPr/>
        </p:nvSpPr>
        <p:spPr>
          <a:xfrm>
            <a:off x="396325" y="1241825"/>
            <a:ext cx="4703400" cy="24012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lt1"/>
              </a:buClr>
              <a:buSzPts val="2400"/>
              <a:buAutoNum type="arabicParenR"/>
            </a:pPr>
            <a:r>
              <a:rPr lang="nl" sz="2400">
                <a:solidFill>
                  <a:schemeClr val="lt1"/>
                </a:solidFill>
              </a:rPr>
              <a:t>Jip heeft 12 voetbalplaatjes van zijn club. Hij krijgt er 12 bij. Hoeveel plaatjes heeft hij nu?</a:t>
            </a:r>
            <a:endParaRPr sz="2400">
              <a:solidFill>
                <a:schemeClr val="lt1"/>
              </a:solidFill>
            </a:endParaRPr>
          </a:p>
          <a:p>
            <a:pPr indent="0" lvl="0" marL="0" rtl="0" algn="l">
              <a:spcBef>
                <a:spcPts val="0"/>
              </a:spcBef>
              <a:spcAft>
                <a:spcPts val="0"/>
              </a:spcAft>
              <a:buNone/>
            </a:pPr>
            <a:r>
              <a:rPr lang="nl" sz="2400">
                <a:solidFill>
                  <a:schemeClr val="lt1"/>
                </a:solidFill>
              </a:rPr>
              <a:t>      </a:t>
            </a:r>
            <a:endParaRPr sz="2400">
              <a:solidFill>
                <a:schemeClr val="lt1"/>
              </a:solidFill>
            </a:endParaRPr>
          </a:p>
          <a:p>
            <a:pPr indent="0" lvl="0" marL="0" rtl="0" algn="l">
              <a:spcBef>
                <a:spcPts val="0"/>
              </a:spcBef>
              <a:spcAft>
                <a:spcPts val="0"/>
              </a:spcAft>
              <a:buClr>
                <a:schemeClr val="dk1"/>
              </a:buClr>
              <a:buSzPts val="1100"/>
              <a:buFont typeface="Arial"/>
              <a:buNone/>
            </a:pPr>
            <a:r>
              <a:rPr lang="nl" sz="2400">
                <a:solidFill>
                  <a:schemeClr val="lt1"/>
                </a:solidFill>
              </a:rPr>
              <a:t>     </a:t>
            </a:r>
            <a:r>
              <a:rPr b="1" lang="nl" sz="2400">
                <a:solidFill>
                  <a:schemeClr val="lt1"/>
                </a:solidFill>
              </a:rPr>
              <a:t>Antwoord:</a:t>
            </a:r>
            <a:endParaRPr sz="2400">
              <a:solidFill>
                <a:schemeClr val="lt1"/>
              </a:solidFill>
            </a:endParaRPr>
          </a:p>
        </p:txBody>
      </p:sp>
      <p:sp>
        <p:nvSpPr>
          <p:cNvPr id="98" name="Google Shape;98;p19"/>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1</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04" name="Google Shape;104;p20"/>
          <p:cNvSpPr txBox="1"/>
          <p:nvPr/>
        </p:nvSpPr>
        <p:spPr>
          <a:xfrm>
            <a:off x="954400" y="1802850"/>
            <a:ext cx="423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endParaRPr>
          </a:p>
        </p:txBody>
      </p:sp>
      <p:sp>
        <p:nvSpPr>
          <p:cNvPr id="105" name="Google Shape;105;p20"/>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2</a:t>
            </a:r>
            <a:endParaRPr sz="1900"/>
          </a:p>
        </p:txBody>
      </p:sp>
      <p:sp>
        <p:nvSpPr>
          <p:cNvPr id="106" name="Google Shape;106;p20"/>
          <p:cNvSpPr txBox="1"/>
          <p:nvPr/>
        </p:nvSpPr>
        <p:spPr>
          <a:xfrm>
            <a:off x="1099700" y="1221575"/>
            <a:ext cx="3709800" cy="2770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Er zitten al 27 mensen in de bus en nu stappen er nog 6 in. Hoeveel mensen zitten er nu in de bus?</a:t>
            </a:r>
            <a:endParaRPr sz="2400">
              <a:solidFill>
                <a:schemeClr val="lt1"/>
              </a:solidFill>
            </a:endParaRPr>
          </a:p>
          <a:p>
            <a:pPr indent="0" lvl="0" marL="457200" rtl="0" algn="l">
              <a:spcBef>
                <a:spcPts val="0"/>
              </a:spcBef>
              <a:spcAft>
                <a:spcPts val="0"/>
              </a:spcAft>
              <a:buNone/>
            </a:pPr>
            <a:br>
              <a:rPr lang="nl" sz="2400">
                <a:solidFill>
                  <a:schemeClr val="lt1"/>
                </a:solidFill>
              </a:rPr>
            </a:br>
            <a:r>
              <a:rPr b="1" lang="nl" sz="2400">
                <a:solidFill>
                  <a:schemeClr val="lt1"/>
                </a:solidFill>
              </a:rPr>
              <a:t>Antwoord:</a:t>
            </a:r>
            <a:endParaRPr b="1" sz="2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11" y="0"/>
            <a:ext cx="5791022" cy="5143500"/>
          </a:xfrm>
          <a:prstGeom prst="rect">
            <a:avLst/>
          </a:prstGeom>
          <a:noFill/>
          <a:ln>
            <a:noFill/>
          </a:ln>
        </p:spPr>
      </p:pic>
      <p:sp>
        <p:nvSpPr>
          <p:cNvPr id="112" name="Google Shape;112;p21"/>
          <p:cNvSpPr/>
          <p:nvPr/>
        </p:nvSpPr>
        <p:spPr>
          <a:xfrm>
            <a:off x="247400" y="1085125"/>
            <a:ext cx="528600" cy="510900"/>
          </a:xfrm>
          <a:prstGeom prst="ellipse">
            <a:avLst/>
          </a:prstGeom>
          <a:solidFill>
            <a:srgbClr val="00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1900"/>
              <a:t>3</a:t>
            </a:r>
            <a:endParaRPr sz="1900"/>
          </a:p>
        </p:txBody>
      </p:sp>
      <p:sp>
        <p:nvSpPr>
          <p:cNvPr id="113" name="Google Shape;113;p21"/>
          <p:cNvSpPr txBox="1"/>
          <p:nvPr/>
        </p:nvSpPr>
        <p:spPr>
          <a:xfrm>
            <a:off x="986425" y="1085125"/>
            <a:ext cx="3920100" cy="2770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nl" sz="2400">
                <a:solidFill>
                  <a:schemeClr val="lt1"/>
                </a:solidFill>
              </a:rPr>
              <a:t>De knikkerpot mag vol. Loes doet er 8 in, Dex doet er twee keer zoveel in. Hoeveel knikkers zitten er dan in de pot?</a:t>
            </a:r>
            <a:endParaRPr sz="2400">
              <a:solidFill>
                <a:schemeClr val="lt1"/>
              </a:solidFill>
            </a:endParaRPr>
          </a:p>
          <a:p>
            <a:pPr indent="0" lvl="0" marL="0" rtl="0" algn="l">
              <a:spcBef>
                <a:spcPts val="0"/>
              </a:spcBef>
              <a:spcAft>
                <a:spcPts val="0"/>
              </a:spcAft>
              <a:buNone/>
            </a:pPr>
            <a:r>
              <a:rPr lang="nl" sz="2400">
                <a:solidFill>
                  <a:schemeClr val="lt1"/>
                </a:solidFill>
              </a:rPr>
              <a:t>     </a:t>
            </a:r>
            <a:r>
              <a:rPr b="1" lang="nl" sz="2400">
                <a:solidFill>
                  <a:schemeClr val="lt1"/>
                </a:solidFill>
              </a:rPr>
              <a:t>Antwoord:</a:t>
            </a:r>
            <a:endParaRPr b="1" sz="24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