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sldIdLst>
    <p:sldId id="258" r:id="rId2"/>
    <p:sldId id="257" r:id="rId3"/>
    <p:sldId id="259" r:id="rId4"/>
    <p:sldId id="260" r:id="rId5"/>
  </p:sldIdLst>
  <p:sldSz cx="6858000" cy="9144000" type="screen4x3"/>
  <p:notesSz cx="6889750" cy="1001871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782" autoAdjust="0"/>
    <p:restoredTop sz="94660"/>
  </p:normalViewPr>
  <p:slideViewPr>
    <p:cSldViewPr>
      <p:cViewPr varScale="1">
        <p:scale>
          <a:sx n="83" d="100"/>
          <a:sy n="83" d="100"/>
        </p:scale>
        <p:origin x="2910" y="10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1787" y="8534400"/>
            <a:ext cx="6856214"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6856214"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17220" y="1011936"/>
            <a:ext cx="5657850" cy="4754880"/>
          </a:xfrm>
        </p:spPr>
        <p:txBody>
          <a:bodyPr anchor="b">
            <a:normAutofit/>
          </a:bodyPr>
          <a:lstStyle>
            <a:lvl1pPr algn="l">
              <a:lnSpc>
                <a:spcPct val="85000"/>
              </a:lnSpc>
              <a:defRPr sz="6000" spc="-38" baseline="0">
                <a:solidFill>
                  <a:schemeClr val="tx1">
                    <a:lumMod val="85000"/>
                    <a:lumOff val="15000"/>
                  </a:schemeClr>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618779" y="5940828"/>
            <a:ext cx="5657850" cy="1524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A00C360-0998-4309-BDD5-4B59233655F9}" type="slidenum">
              <a:rPr lang="nl-NL" smtClean="0"/>
              <a:pPr/>
              <a:t>‹nr.›</a:t>
            </a:fld>
            <a:endParaRPr lang="nl-NL"/>
          </a:p>
        </p:txBody>
      </p:sp>
      <p:cxnSp>
        <p:nvCxnSpPr>
          <p:cNvPr id="9" name="Straight Connector 8"/>
          <p:cNvCxnSpPr/>
          <p:nvPr/>
        </p:nvCxnSpPr>
        <p:spPr>
          <a:xfrm>
            <a:off x="679308" y="5791200"/>
            <a:ext cx="55549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642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A00C360-0998-4309-BDD5-4B59233655F9}" type="slidenum">
              <a:rPr lang="nl-NL" smtClean="0"/>
              <a:pPr/>
              <a:t>‹nr.›</a:t>
            </a:fld>
            <a:endParaRPr lang="nl-NL"/>
          </a:p>
        </p:txBody>
      </p:sp>
    </p:spTree>
    <p:extLst>
      <p:ext uri="{BB962C8B-B14F-4D97-AF65-F5344CB8AC3E}">
        <p14:creationId xmlns:p14="http://schemas.microsoft.com/office/powerpoint/2010/main" val="1687022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7" name="Rectangle 6"/>
          <p:cNvSpPr/>
          <p:nvPr/>
        </p:nvSpPr>
        <p:spPr>
          <a:xfrm>
            <a:off x="1787" y="8534400"/>
            <a:ext cx="6856214"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6856214"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4907757" y="549736"/>
            <a:ext cx="1478756" cy="7679864"/>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471488" y="549736"/>
            <a:ext cx="4350544" cy="7679864"/>
          </a:xfrm>
        </p:spPr>
        <p:txBody>
          <a:bodyPr vert="eaVert" lIns="45720" tIns="0" rIns="45720" bIns="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A00C360-0998-4309-BDD5-4B59233655F9}" type="slidenum">
              <a:rPr lang="nl-NL" smtClean="0"/>
              <a:pPr/>
              <a:t>‹nr.›</a:t>
            </a:fld>
            <a:endParaRPr lang="nl-NL"/>
          </a:p>
        </p:txBody>
      </p:sp>
    </p:spTree>
    <p:extLst>
      <p:ext uri="{BB962C8B-B14F-4D97-AF65-F5344CB8AC3E}">
        <p14:creationId xmlns:p14="http://schemas.microsoft.com/office/powerpoint/2010/main" val="928018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A00C360-0998-4309-BDD5-4B59233655F9}" type="slidenum">
              <a:rPr lang="nl-NL" smtClean="0"/>
              <a:pPr/>
              <a:t>‹nr.›</a:t>
            </a:fld>
            <a:endParaRPr lang="nl-NL"/>
          </a:p>
        </p:txBody>
      </p:sp>
    </p:spTree>
    <p:extLst>
      <p:ext uri="{BB962C8B-B14F-4D97-AF65-F5344CB8AC3E}">
        <p14:creationId xmlns:p14="http://schemas.microsoft.com/office/powerpoint/2010/main" val="4034169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87" y="8534400"/>
            <a:ext cx="6856214"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6856214"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7220" y="1011936"/>
            <a:ext cx="5657850" cy="4754880"/>
          </a:xfrm>
        </p:spPr>
        <p:txBody>
          <a:bodyPr anchor="b" anchorCtr="0">
            <a:normAutofit/>
          </a:bodyPr>
          <a:lstStyle>
            <a:lvl1pPr>
              <a:lnSpc>
                <a:spcPct val="85000"/>
              </a:lnSpc>
              <a:defRPr sz="6000" b="0">
                <a:solidFill>
                  <a:schemeClr val="tx1">
                    <a:lumMod val="85000"/>
                    <a:lumOff val="15000"/>
                  </a:schemeClr>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617220" y="5937504"/>
            <a:ext cx="5657850" cy="1524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5A00C360-0998-4309-BDD5-4B59233655F9}" type="slidenum">
              <a:rPr lang="nl-NL" smtClean="0"/>
              <a:pPr/>
              <a:t>‹nr.›</a:t>
            </a:fld>
            <a:endParaRPr lang="nl-NL"/>
          </a:p>
        </p:txBody>
      </p:sp>
      <p:cxnSp>
        <p:nvCxnSpPr>
          <p:cNvPr id="9" name="Straight Connector 8"/>
          <p:cNvCxnSpPr/>
          <p:nvPr/>
        </p:nvCxnSpPr>
        <p:spPr>
          <a:xfrm>
            <a:off x="679308" y="5791200"/>
            <a:ext cx="555498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8218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a:xfrm>
            <a:off x="617220" y="382139"/>
            <a:ext cx="5657850" cy="1934343"/>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17220" y="2460979"/>
            <a:ext cx="2777490" cy="536448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3497580" y="2460980"/>
            <a:ext cx="2777490" cy="536448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A00C360-0998-4309-BDD5-4B59233655F9}" type="slidenum">
              <a:rPr lang="nl-NL" smtClean="0"/>
              <a:pPr/>
              <a:t>‹nr.›</a:t>
            </a:fld>
            <a:endParaRPr lang="nl-NL"/>
          </a:p>
        </p:txBody>
      </p:sp>
    </p:spTree>
    <p:extLst>
      <p:ext uri="{BB962C8B-B14F-4D97-AF65-F5344CB8AC3E}">
        <p14:creationId xmlns:p14="http://schemas.microsoft.com/office/powerpoint/2010/main" val="570957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a:xfrm>
            <a:off x="617220" y="382139"/>
            <a:ext cx="5657850" cy="1934343"/>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617220" y="2461403"/>
            <a:ext cx="2777490" cy="981709"/>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smtClean="0"/>
              <a:t>Klik om de modelstijlen te bewerken</a:t>
            </a:r>
          </a:p>
        </p:txBody>
      </p:sp>
      <p:sp>
        <p:nvSpPr>
          <p:cNvPr id="4" name="Content Placeholder 3"/>
          <p:cNvSpPr>
            <a:spLocks noGrp="1"/>
          </p:cNvSpPr>
          <p:nvPr>
            <p:ph sz="half" idx="2"/>
          </p:nvPr>
        </p:nvSpPr>
        <p:spPr>
          <a:xfrm>
            <a:off x="617220" y="3443112"/>
            <a:ext cx="2777490" cy="4504267"/>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3497580" y="2461403"/>
            <a:ext cx="2777490" cy="981709"/>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nl-NL" smtClean="0"/>
              <a:t>Klik om de modelstijlen te bewerken</a:t>
            </a:r>
          </a:p>
        </p:txBody>
      </p:sp>
      <p:sp>
        <p:nvSpPr>
          <p:cNvPr id="6" name="Content Placeholder 5"/>
          <p:cNvSpPr>
            <a:spLocks noGrp="1"/>
          </p:cNvSpPr>
          <p:nvPr>
            <p:ph sz="quarter" idx="4"/>
          </p:nvPr>
        </p:nvSpPr>
        <p:spPr>
          <a:xfrm>
            <a:off x="3497580" y="3443112"/>
            <a:ext cx="2777490" cy="4504267"/>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5A00C360-0998-4309-BDD5-4B59233655F9}" type="slidenum">
              <a:rPr lang="nl-NL" smtClean="0"/>
              <a:pPr/>
              <a:t>‹nr.›</a:t>
            </a:fld>
            <a:endParaRPr lang="nl-NL"/>
          </a:p>
        </p:txBody>
      </p:sp>
    </p:spTree>
    <p:extLst>
      <p:ext uri="{BB962C8B-B14F-4D97-AF65-F5344CB8AC3E}">
        <p14:creationId xmlns:p14="http://schemas.microsoft.com/office/powerpoint/2010/main" val="1368798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5A00C360-0998-4309-BDD5-4B59233655F9}" type="slidenum">
              <a:rPr lang="nl-NL" smtClean="0"/>
              <a:pPr/>
              <a:t>‹nr.›</a:t>
            </a:fld>
            <a:endParaRPr lang="nl-NL"/>
          </a:p>
        </p:txBody>
      </p:sp>
    </p:spTree>
    <p:extLst>
      <p:ext uri="{BB962C8B-B14F-4D97-AF65-F5344CB8AC3E}">
        <p14:creationId xmlns:p14="http://schemas.microsoft.com/office/powerpoint/2010/main" val="4238233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tangle 4"/>
          <p:cNvSpPr/>
          <p:nvPr/>
        </p:nvSpPr>
        <p:spPr>
          <a:xfrm>
            <a:off x="1787" y="8534400"/>
            <a:ext cx="6856214"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8445755"/>
            <a:ext cx="6856214"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nl-NL"/>
          </a:p>
        </p:txBody>
      </p:sp>
      <p:sp>
        <p:nvSpPr>
          <p:cNvPr id="9" name="Slide Number Placeholder 8"/>
          <p:cNvSpPr>
            <a:spLocks noGrp="1"/>
          </p:cNvSpPr>
          <p:nvPr>
            <p:ph type="sldNum" sz="quarter" idx="12"/>
          </p:nvPr>
        </p:nvSpPr>
        <p:spPr/>
        <p:txBody>
          <a:bodyPr/>
          <a:lstStyle/>
          <a:p>
            <a:fld id="{5A00C360-0998-4309-BDD5-4B59233655F9}" type="slidenum">
              <a:rPr lang="nl-NL" smtClean="0"/>
              <a:pPr/>
              <a:t>‹nr.›</a:t>
            </a:fld>
            <a:endParaRPr lang="nl-NL"/>
          </a:p>
        </p:txBody>
      </p:sp>
    </p:spTree>
    <p:extLst>
      <p:ext uri="{BB962C8B-B14F-4D97-AF65-F5344CB8AC3E}">
        <p14:creationId xmlns:p14="http://schemas.microsoft.com/office/powerpoint/2010/main" val="350045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p:cNvSpPr/>
          <p:nvPr/>
        </p:nvSpPr>
        <p:spPr>
          <a:xfrm>
            <a:off x="10" y="0"/>
            <a:ext cx="2278570"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272540" y="0"/>
            <a:ext cx="36005"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57175" y="792479"/>
            <a:ext cx="1800225" cy="3048000"/>
          </a:xfrm>
        </p:spPr>
        <p:txBody>
          <a:bodyPr anchor="b">
            <a:normAutofit/>
          </a:bodyPr>
          <a:lstStyle>
            <a:lvl1pPr>
              <a:defRPr sz="2700" b="0">
                <a:solidFill>
                  <a:srgbClr val="FFFFFF"/>
                </a:solidFill>
              </a:defRPr>
            </a:lvl1pPr>
          </a:lstStyle>
          <a:p>
            <a:r>
              <a:rPr lang="nl-NL" smtClean="0"/>
              <a:t>Klik om de stijl te bewerken</a:t>
            </a:r>
            <a:endParaRPr lang="en-US" dirty="0"/>
          </a:p>
        </p:txBody>
      </p:sp>
      <p:sp>
        <p:nvSpPr>
          <p:cNvPr id="3" name="Content Placeholder 2"/>
          <p:cNvSpPr>
            <a:spLocks noGrp="1"/>
          </p:cNvSpPr>
          <p:nvPr>
            <p:ph idx="1"/>
          </p:nvPr>
        </p:nvSpPr>
        <p:spPr>
          <a:xfrm>
            <a:off x="2700338" y="975360"/>
            <a:ext cx="3651885" cy="70104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257175" y="3901440"/>
            <a:ext cx="1800225" cy="4505499"/>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nl-NL" smtClean="0"/>
              <a:t>Klik om de modelstijlen te bewerken</a:t>
            </a:r>
          </a:p>
        </p:txBody>
      </p:sp>
      <p:sp>
        <p:nvSpPr>
          <p:cNvPr id="5" name="Date Placeholder 4"/>
          <p:cNvSpPr>
            <a:spLocks noGrp="1"/>
          </p:cNvSpPr>
          <p:nvPr>
            <p:ph type="dt" sz="half" idx="10"/>
          </p:nvPr>
        </p:nvSpPr>
        <p:spPr>
          <a:xfrm>
            <a:off x="261851" y="8613049"/>
            <a:ext cx="1472912" cy="486833"/>
          </a:xfrm>
        </p:spPr>
        <p:txBody>
          <a:bodyPr/>
          <a:lstStyle>
            <a:lvl1pPr algn="l">
              <a:defRPr/>
            </a:lvl1pPr>
          </a:lstStyle>
          <a:p>
            <a:fld id="{8EE95DB0-17C7-498D-AE73-2EA69EFF7548}" type="datetimeFigureOut">
              <a:rPr lang="nl-NL" smtClean="0"/>
              <a:pPr/>
              <a:t>25-10-2023</a:t>
            </a:fld>
            <a:endParaRPr lang="nl-NL"/>
          </a:p>
        </p:txBody>
      </p:sp>
      <p:sp>
        <p:nvSpPr>
          <p:cNvPr id="6" name="Footer Placeholder 5"/>
          <p:cNvSpPr>
            <a:spLocks noGrp="1"/>
          </p:cNvSpPr>
          <p:nvPr>
            <p:ph type="ftr" sz="quarter" idx="11"/>
          </p:nvPr>
        </p:nvSpPr>
        <p:spPr>
          <a:xfrm>
            <a:off x="2700337" y="8613049"/>
            <a:ext cx="2614613" cy="486833"/>
          </a:xfrm>
        </p:spPr>
        <p:txBody>
          <a:bodyPr/>
          <a:lstStyle>
            <a:lvl1pPr algn="l">
              <a:defRPr>
                <a:solidFill>
                  <a:schemeClr val="tx2"/>
                </a:solidFill>
              </a:defRPr>
            </a:lvl1pPr>
          </a:lstStyle>
          <a:p>
            <a:endParaRPr lang="nl-NL"/>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A00C360-0998-4309-BDD5-4B59233655F9}" type="slidenum">
              <a:rPr lang="nl-NL" smtClean="0"/>
              <a:pPr/>
              <a:t>‹nr.›</a:t>
            </a:fld>
            <a:endParaRPr lang="nl-NL"/>
          </a:p>
        </p:txBody>
      </p:sp>
    </p:spTree>
    <p:extLst>
      <p:ext uri="{BB962C8B-B14F-4D97-AF65-F5344CB8AC3E}">
        <p14:creationId xmlns:p14="http://schemas.microsoft.com/office/powerpoint/2010/main" val="873690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p:cNvSpPr/>
          <p:nvPr/>
        </p:nvSpPr>
        <p:spPr>
          <a:xfrm>
            <a:off x="1" y="6604000"/>
            <a:ext cx="6856214" cy="25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6553435"/>
            <a:ext cx="6856214"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17220" y="6766560"/>
            <a:ext cx="5688926" cy="1097280"/>
          </a:xfrm>
        </p:spPr>
        <p:txBody>
          <a:bodyPr tIns="0" bIns="0" anchor="b">
            <a:noAutofit/>
          </a:bodyPr>
          <a:lstStyle>
            <a:lvl1pPr>
              <a:defRPr sz="2700" b="0">
                <a:solidFill>
                  <a:srgbClr val="FFFFFF"/>
                </a:solidFill>
              </a:defRPr>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9" y="0"/>
            <a:ext cx="6857992" cy="6553435"/>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17220" y="7876032"/>
            <a:ext cx="5692140" cy="79248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8EE95DB0-17C7-498D-AE73-2EA69EFF7548}" type="datetimeFigureOut">
              <a:rPr lang="nl-NL" smtClean="0"/>
              <a:pPr/>
              <a:t>25-10-2023</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5A00C360-0998-4309-BDD5-4B59233655F9}" type="slidenum">
              <a:rPr lang="nl-NL" smtClean="0"/>
              <a:pPr/>
              <a:t>‹nr.›</a:t>
            </a:fld>
            <a:endParaRPr lang="nl-NL"/>
          </a:p>
        </p:txBody>
      </p:sp>
    </p:spTree>
    <p:extLst>
      <p:ext uri="{BB962C8B-B14F-4D97-AF65-F5344CB8AC3E}">
        <p14:creationId xmlns:p14="http://schemas.microsoft.com/office/powerpoint/2010/main" val="2324185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8534400"/>
            <a:ext cx="6858001"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8445754"/>
            <a:ext cx="6858001" cy="8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17220" y="382139"/>
            <a:ext cx="5657850" cy="1934343"/>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617219" y="2460979"/>
            <a:ext cx="5657851" cy="5364480"/>
          </a:xfrm>
          <a:prstGeom prst="rect">
            <a:avLst/>
          </a:prstGeom>
        </p:spPr>
        <p:txBody>
          <a:bodyPr vert="horz" lIns="0" tIns="45720" rIns="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617221" y="8613049"/>
            <a:ext cx="1390652" cy="486833"/>
          </a:xfrm>
          <a:prstGeom prst="rect">
            <a:avLst/>
          </a:prstGeom>
        </p:spPr>
        <p:txBody>
          <a:bodyPr vert="horz" lIns="91440" tIns="45720" rIns="91440" bIns="45720" rtlCol="0" anchor="ctr"/>
          <a:lstStyle>
            <a:lvl1pPr algn="l">
              <a:defRPr sz="675">
                <a:solidFill>
                  <a:srgbClr val="FFFFFF"/>
                </a:solidFill>
              </a:defRPr>
            </a:lvl1pPr>
          </a:lstStyle>
          <a:p>
            <a:fld id="{8EE95DB0-17C7-498D-AE73-2EA69EFF7548}" type="datetimeFigureOut">
              <a:rPr lang="nl-NL" smtClean="0"/>
              <a:pPr/>
              <a:t>25-10-2023</a:t>
            </a:fld>
            <a:endParaRPr lang="nl-NL"/>
          </a:p>
        </p:txBody>
      </p:sp>
      <p:sp>
        <p:nvSpPr>
          <p:cNvPr id="5" name="Footer Placeholder 4"/>
          <p:cNvSpPr>
            <a:spLocks noGrp="1"/>
          </p:cNvSpPr>
          <p:nvPr>
            <p:ph type="ftr" sz="quarter" idx="3"/>
          </p:nvPr>
        </p:nvSpPr>
        <p:spPr>
          <a:xfrm>
            <a:off x="2073480" y="8613049"/>
            <a:ext cx="2712827" cy="486833"/>
          </a:xfrm>
          <a:prstGeom prst="rect">
            <a:avLst/>
          </a:prstGeom>
        </p:spPr>
        <p:txBody>
          <a:bodyPr vert="horz" lIns="91440" tIns="45720" rIns="91440" bIns="45720" rtlCol="0" anchor="ctr"/>
          <a:lstStyle>
            <a:lvl1pPr algn="ctr">
              <a:defRPr sz="675" cap="all" baseline="0">
                <a:solidFill>
                  <a:srgbClr val="FFFFFF"/>
                </a:solidFill>
              </a:defRPr>
            </a:lvl1pPr>
          </a:lstStyle>
          <a:p>
            <a:endParaRPr lang="nl-NL"/>
          </a:p>
        </p:txBody>
      </p:sp>
      <p:sp>
        <p:nvSpPr>
          <p:cNvPr id="6" name="Slide Number Placeholder 5"/>
          <p:cNvSpPr>
            <a:spLocks noGrp="1"/>
          </p:cNvSpPr>
          <p:nvPr>
            <p:ph type="sldNum" sz="quarter" idx="4"/>
          </p:nvPr>
        </p:nvSpPr>
        <p:spPr>
          <a:xfrm>
            <a:off x="5569009" y="8613049"/>
            <a:ext cx="738014" cy="486833"/>
          </a:xfrm>
          <a:prstGeom prst="rect">
            <a:avLst/>
          </a:prstGeom>
        </p:spPr>
        <p:txBody>
          <a:bodyPr vert="horz" lIns="91440" tIns="45720" rIns="91440" bIns="45720" rtlCol="0" anchor="ctr"/>
          <a:lstStyle>
            <a:lvl1pPr algn="r">
              <a:defRPr sz="788">
                <a:solidFill>
                  <a:srgbClr val="FFFFFF"/>
                </a:solidFill>
              </a:defRPr>
            </a:lvl1pPr>
          </a:lstStyle>
          <a:p>
            <a:fld id="{5A00C360-0998-4309-BDD5-4B59233655F9}" type="slidenum">
              <a:rPr lang="nl-NL" smtClean="0"/>
              <a:pPr/>
              <a:t>‹nr.›</a:t>
            </a:fld>
            <a:endParaRPr lang="nl-NL"/>
          </a:p>
        </p:txBody>
      </p:sp>
      <p:cxnSp>
        <p:nvCxnSpPr>
          <p:cNvPr id="10" name="Straight Connector 9"/>
          <p:cNvCxnSpPr/>
          <p:nvPr/>
        </p:nvCxnSpPr>
        <p:spPr>
          <a:xfrm>
            <a:off x="671362" y="2317127"/>
            <a:ext cx="560641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808812"/>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p:cNvSpPr/>
          <p:nvPr/>
        </p:nvSpPr>
        <p:spPr>
          <a:xfrm>
            <a:off x="908720" y="755576"/>
            <a:ext cx="5112568" cy="626469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2400" b="1" u="sng" dirty="0" smtClean="0"/>
              <a:t>Kleurenrooster lezen.</a:t>
            </a:r>
          </a:p>
          <a:p>
            <a:pPr algn="ctr"/>
            <a:r>
              <a:rPr lang="nl-NL" sz="1600" dirty="0" smtClean="0"/>
              <a:t>Het is gemaakt om op een andere manier het lezen te bevorderen. Op mijn school lazen we iedere dag een kwartier aan het begin van de middag. Alleen maar in je boek lezen kan voor sommigen niet stimulerend zijn, vandaar ook dit draaivlak.</a:t>
            </a:r>
          </a:p>
          <a:p>
            <a:pPr algn="ctr"/>
            <a:endParaRPr lang="nl-NL" sz="1600" dirty="0" smtClean="0"/>
          </a:p>
          <a:p>
            <a:pPr algn="ctr"/>
            <a:r>
              <a:rPr lang="nl-NL" sz="1600" dirty="0" smtClean="0"/>
              <a:t>Het rooster is opgedeeld in vier gekleurde vlakken en 4 bijbehorende knijpers.</a:t>
            </a:r>
          </a:p>
          <a:p>
            <a:pPr algn="ctr"/>
            <a:r>
              <a:rPr lang="nl-NL" sz="1600" dirty="0" smtClean="0"/>
              <a:t>Je verdeeld de klas in vieren en het liefst met een even aantal als het kan. Je kunt er ook voor kiezen met groepen eigen leesniveau of juist door elkaar heen om elkaar spelenderwijs te helpen. Eigen keuze!</a:t>
            </a:r>
          </a:p>
          <a:p>
            <a:pPr algn="ctr"/>
            <a:endParaRPr lang="nl-NL" sz="1600" dirty="0" smtClean="0"/>
          </a:p>
          <a:p>
            <a:pPr algn="ctr"/>
            <a:r>
              <a:rPr lang="nl-NL" sz="1600" dirty="0" smtClean="0"/>
              <a:t>Iedere groep start bij zijn eigen kleur en knijpt daar ook de knijper op . De volgende keer schuif je de knijper een kleurtje op. Zo weten de kinderen wat ze dan mogen gaan doen met lezen.</a:t>
            </a:r>
          </a:p>
          <a:p>
            <a:pPr algn="ctr"/>
            <a:r>
              <a:rPr lang="nl-NL" sz="1600" dirty="0" smtClean="0"/>
              <a:t>Er zijn 8 verschillende mogelijkheden die je kunt inzetten.</a:t>
            </a:r>
          </a:p>
          <a:p>
            <a:pPr algn="ctr"/>
            <a:r>
              <a:rPr lang="nl-NL" sz="1600" dirty="0" smtClean="0"/>
              <a:t>Lamineer het geheel, magneetstripje op het draaischijf en de kaartjes en je kunt steeds wisselen.</a:t>
            </a:r>
            <a:endParaRPr lang="nl-NL" sz="1600" dirty="0"/>
          </a:p>
        </p:txBody>
      </p:sp>
    </p:spTree>
    <p:extLst>
      <p:ext uri="{BB962C8B-B14F-4D97-AF65-F5344CB8AC3E}">
        <p14:creationId xmlns:p14="http://schemas.microsoft.com/office/powerpoint/2010/main" val="395273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fgeronde rechthoek 5"/>
          <p:cNvSpPr/>
          <p:nvPr/>
        </p:nvSpPr>
        <p:spPr>
          <a:xfrm>
            <a:off x="620688" y="263048"/>
            <a:ext cx="1728192" cy="1843831"/>
          </a:xfrm>
          <a:prstGeom prst="roundRect">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nl-NL" sz="20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Begrijpend lezen </a:t>
            </a:r>
            <a:r>
              <a:rPr lang="nl-NL" sz="20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tekst maken.</a:t>
            </a:r>
          </a:p>
          <a:p>
            <a:pPr algn="ctr">
              <a:lnSpc>
                <a:spcPct val="107000"/>
              </a:lnSpc>
              <a:spcAft>
                <a:spcPts val="800"/>
              </a:spcAft>
            </a:pPr>
            <a:r>
              <a:rPr lang="nl-NL" sz="2400" b="1" dirty="0" smtClean="0">
                <a:ln w="6731" cap="flat" cmpd="sng" algn="ctr">
                  <a:solidFill>
                    <a:srgbClr val="FFFFFF"/>
                  </a:solidFill>
                  <a:prstDash val="solid"/>
                  <a:round/>
                </a:ln>
                <a:solidFill>
                  <a:srgbClr val="262626"/>
                </a:solidFill>
                <a:effectLst>
                  <a:outerShdw dist="38100" dir="2700000" algn="bl">
                    <a:schemeClr val="accent5"/>
                  </a:outerShdw>
                </a:effectLst>
                <a:latin typeface="Calibri" panose="020F0502020204030204" pitchFamily="34" charset="0"/>
                <a:ea typeface="Calibri" panose="020F0502020204030204" pitchFamily="34" charset="0"/>
                <a:cs typeface="Times New Roman" panose="02020603050405020304" pitchFamily="18" charset="0"/>
              </a:rPr>
              <a:t> </a:t>
            </a:r>
            <a:endParaRPr lang="nl-NL"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Afgeronde rechthoek 6"/>
          <p:cNvSpPr/>
          <p:nvPr/>
        </p:nvSpPr>
        <p:spPr>
          <a:xfrm>
            <a:off x="644249" y="2304945"/>
            <a:ext cx="1728192" cy="1874465"/>
          </a:xfrm>
          <a:prstGeom prst="roundRect">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nl-NL" sz="20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Stripboek </a:t>
            </a:r>
            <a:r>
              <a:rPr lang="nl-NL" sz="20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of tijdschrift</a:t>
            </a:r>
            <a:r>
              <a:rPr lang="nl-NL" sz="2400" dirty="0" smtClean="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 </a:t>
            </a:r>
            <a:r>
              <a:rPr lang="nl-NL" sz="20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lezen.</a:t>
            </a:r>
            <a:endParaRPr lang="nl-NL" sz="11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Afgeronde rechthoek 8"/>
          <p:cNvSpPr/>
          <p:nvPr/>
        </p:nvSpPr>
        <p:spPr>
          <a:xfrm>
            <a:off x="659048" y="4377476"/>
            <a:ext cx="1728192" cy="1918098"/>
          </a:xfrm>
          <a:prstGeom prst="roundRect">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nl-NL" sz="18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Oefenen tekst om voor te lezen in de klas.</a:t>
            </a:r>
            <a:endParaRPr lang="nl-NL" sz="11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30" name="Picture 6" descr="https://lh5.googleusercontent.com/4HVaUP9wtaE2VURtVQ03nwBnhNYQVmXY8jjZZlBfwMptmANMQxuphJCeAfaW80wIMCQhBRPA9mEFlojQjvzj91Qp42B_MBGtkZdbSOeCBh-tAh4eKHCTGH2IqzA9o3AhOAk2filsWhIfuqXZtnorDlFEKQ=s204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912" y="1451364"/>
            <a:ext cx="696425" cy="57221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lh4.googleusercontent.com/SPuV0EIvVqzrRxUrmKJDspNNBRVjndxX52ppHlxs5wXtKzaA_ZnEE_VUk_U4JaOrYCgwPI750MiAhSPseYFXaIbS5xL8uva6LWifPb0NOod0KGQpRByTP1pa6thym8zbjoY_ECvHXwWqJSzxN9tHS90kuA=s204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7802" y="3713974"/>
            <a:ext cx="561086" cy="43204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s://lh3.googleusercontent.com/_ywJCJse8LKTjIrWO4EtLmqi7ZqP3RkXeqiggVT_pURlXzGsI81-vica3EM-RE0gVGfW-iMv6J3YntQ4yRYGh9oAIv_RYl7_NFSZAQKrfMAmLlrM4uV-hMBgUY19JehmwxPuRPClNArY9COxaCWy6KkWCg=s204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61389" y="5891080"/>
            <a:ext cx="492100" cy="404494"/>
          </a:xfrm>
          <a:prstGeom prst="rect">
            <a:avLst/>
          </a:prstGeom>
          <a:noFill/>
          <a:extLst>
            <a:ext uri="{909E8E84-426E-40DD-AFC4-6F175D3DCCD1}">
              <a14:hiddenFill xmlns:a14="http://schemas.microsoft.com/office/drawing/2010/main">
                <a:solidFill>
                  <a:srgbClr val="FFFFFF"/>
                </a:solidFill>
              </a14:hiddenFill>
            </a:ext>
          </a:extLst>
        </p:spPr>
      </p:pic>
      <p:sp>
        <p:nvSpPr>
          <p:cNvPr id="13" name="Afgeronde rechthoek 12"/>
          <p:cNvSpPr/>
          <p:nvPr/>
        </p:nvSpPr>
        <p:spPr>
          <a:xfrm>
            <a:off x="659048" y="6493640"/>
            <a:ext cx="1728192" cy="1822776"/>
          </a:xfrm>
          <a:prstGeom prst="roundRect">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nl-NL" sz="20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In de gang lezen.</a:t>
            </a:r>
          </a:p>
        </p:txBody>
      </p:sp>
      <p:pic>
        <p:nvPicPr>
          <p:cNvPr id="1036" name="Picture 12" descr="https://lh6.googleusercontent.com/mUHxHLdVcCS6Y0AO0IvrcX6Dp6GLvATFvOkhzXDO8jRNICOPAYKTgxO6FQzc5KYj6RoaFymPXDbHZMLwTet_NnnB3n4mZNhyw-OfX78D9MxMvEMbQdzprvjUzXaZe2V018y5lf6eAS8qsvFtvh0VJ9Xsfw=s204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70588" y="7668344"/>
            <a:ext cx="527071" cy="506017"/>
          </a:xfrm>
          <a:prstGeom prst="rect">
            <a:avLst/>
          </a:prstGeom>
          <a:noFill/>
          <a:extLst>
            <a:ext uri="{909E8E84-426E-40DD-AFC4-6F175D3DCCD1}">
              <a14:hiddenFill xmlns:a14="http://schemas.microsoft.com/office/drawing/2010/main">
                <a:solidFill>
                  <a:srgbClr val="FFFFFF"/>
                </a:solidFill>
              </a14:hiddenFill>
            </a:ext>
          </a:extLst>
        </p:spPr>
      </p:pic>
      <p:sp>
        <p:nvSpPr>
          <p:cNvPr id="15" name="Afgeronde rechthoek 14"/>
          <p:cNvSpPr/>
          <p:nvPr/>
        </p:nvSpPr>
        <p:spPr>
          <a:xfrm>
            <a:off x="3631131" y="259878"/>
            <a:ext cx="1728192" cy="1843831"/>
          </a:xfrm>
          <a:prstGeom prst="roundRect">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nl-NL" sz="20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Taalspelletje</a:t>
            </a:r>
            <a:endParaRPr lang="nl-NL" sz="11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38" name="Picture 14" descr="https://lh3.googleusercontent.com/T9DnZg3CFhRrGT7qAjcy3u7hCBuvt6zCUa0tzy_Q0CevYEhzsRGHMUtaxd9tejpxJ2tTLMyZBls24kQ7t1mR2FKVkg5buFUzjESjwD17PeJb5yfqIFWFBbUE3C7egiM9dVq9lcC3wBsEALDATdSi65Eg0w=s204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4337885" y="1175302"/>
            <a:ext cx="472052" cy="1124343"/>
          </a:xfrm>
          <a:prstGeom prst="rect">
            <a:avLst/>
          </a:prstGeom>
          <a:noFill/>
          <a:extLst>
            <a:ext uri="{909E8E84-426E-40DD-AFC4-6F175D3DCCD1}">
              <a14:hiddenFill xmlns:a14="http://schemas.microsoft.com/office/drawing/2010/main">
                <a:solidFill>
                  <a:srgbClr val="FFFFFF"/>
                </a:solidFill>
              </a14:hiddenFill>
            </a:ext>
          </a:extLst>
        </p:spPr>
      </p:pic>
      <p:sp>
        <p:nvSpPr>
          <p:cNvPr id="17" name="Afgeronde rechthoek 16"/>
          <p:cNvSpPr/>
          <p:nvPr/>
        </p:nvSpPr>
        <p:spPr>
          <a:xfrm>
            <a:off x="3631131" y="2320054"/>
            <a:ext cx="1728192" cy="1841076"/>
          </a:xfrm>
          <a:prstGeom prst="roundRect">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nl-NL" sz="20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Educatief boek lezen.</a:t>
            </a:r>
          </a:p>
        </p:txBody>
      </p:sp>
      <p:pic>
        <p:nvPicPr>
          <p:cNvPr id="1040" name="Picture 16" descr="https://lh5.googleusercontent.com/D0hwWNB9ts69rr-IR4PXp3x8jKqsx_g-8d6eXdSfrH26wLFUVwwRZ2oz0wnbKMb1VqvHznCQP2N-a3qrk-PmX86UEI4y5c47dBmPZPEYoj-LL7rGQC7Cgu2ipMq4ymFhAtRI7PJiMS-ZMGX3etZ6fDOiaA=s204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175097" y="3565195"/>
            <a:ext cx="640260" cy="532205"/>
          </a:xfrm>
          <a:prstGeom prst="rect">
            <a:avLst/>
          </a:prstGeom>
          <a:noFill/>
          <a:extLst>
            <a:ext uri="{909E8E84-426E-40DD-AFC4-6F175D3DCCD1}">
              <a14:hiddenFill xmlns:a14="http://schemas.microsoft.com/office/drawing/2010/main">
                <a:solidFill>
                  <a:srgbClr val="FFFFFF"/>
                </a:solidFill>
              </a14:hiddenFill>
            </a:ext>
          </a:extLst>
        </p:spPr>
      </p:pic>
      <p:sp>
        <p:nvSpPr>
          <p:cNvPr id="19" name="Afgeronde rechthoek 18"/>
          <p:cNvSpPr/>
          <p:nvPr/>
        </p:nvSpPr>
        <p:spPr>
          <a:xfrm>
            <a:off x="3631131" y="4377476"/>
            <a:ext cx="1728192" cy="1918098"/>
          </a:xfrm>
          <a:prstGeom prst="roundRect">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nl-NL" sz="20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Hardop</a:t>
            </a:r>
            <a:br>
              <a:rPr lang="nl-NL" sz="20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br>
            <a:r>
              <a:rPr lang="nl-NL" sz="20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lezen met een maatje.</a:t>
            </a:r>
            <a:endParaRPr lang="nl-NL" sz="1100" dirty="0">
              <a:ln w="0"/>
              <a:effectLst>
                <a:outerShdw blurRad="38100" dist="19050" dir="2700000" algn="tl" rotWithShape="0">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42" name="Picture 18" descr="https://lh3.googleusercontent.com/FqW3JgytQ9ikEXUF7R7kz2gjmrESYzFw6prAnaRf8Y-NWsQWqhduhqbmOb421fqz181u0h3SzNzZbXxXOsOaCWI4AuFur2XtM2z4IYVWsWv8ptSSg8PoxrQ7ENMWzwY5-Ws4BWRS09Hq_F3TTk338hXDVA=s2048"/>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066521" y="5822195"/>
            <a:ext cx="1008845" cy="349746"/>
          </a:xfrm>
          <a:prstGeom prst="rect">
            <a:avLst/>
          </a:prstGeom>
          <a:noFill/>
          <a:extLst>
            <a:ext uri="{909E8E84-426E-40DD-AFC4-6F175D3DCCD1}">
              <a14:hiddenFill xmlns:a14="http://schemas.microsoft.com/office/drawing/2010/main">
                <a:solidFill>
                  <a:srgbClr val="FFFFFF"/>
                </a:solidFill>
              </a14:hiddenFill>
            </a:ext>
          </a:extLst>
        </p:spPr>
      </p:pic>
      <p:sp>
        <p:nvSpPr>
          <p:cNvPr id="21" name="Afgeronde rechthoek 20"/>
          <p:cNvSpPr/>
          <p:nvPr/>
        </p:nvSpPr>
        <p:spPr>
          <a:xfrm>
            <a:off x="3631131" y="6512171"/>
            <a:ext cx="1728192" cy="1785714"/>
          </a:xfrm>
          <a:prstGeom prst="roundRect">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nl-NL" sz="2000" dirty="0">
                <a:ln w="0"/>
                <a:solidFill>
                  <a:schemeClr val="tx1"/>
                </a:solidFill>
                <a:effectLst>
                  <a:outerShdw blurRad="38100" dist="19050" dir="2700000" algn="tl" rotWithShape="0">
                    <a:schemeClr val="dk1">
                      <a:alpha val="40000"/>
                    </a:schemeClr>
                  </a:outerShdw>
                </a:effectLst>
                <a:ea typeface="Calibri" panose="020F0502020204030204" pitchFamily="34" charset="0"/>
                <a:cs typeface="Times New Roman" panose="02020603050405020304" pitchFamily="18" charset="0"/>
              </a:rPr>
              <a:t>Lezen op je gemakje.</a:t>
            </a:r>
          </a:p>
        </p:txBody>
      </p:sp>
      <p:pic>
        <p:nvPicPr>
          <p:cNvPr id="1044" name="Picture 20" descr="https://lh3.googleusercontent.com/pQlSoPlkDRvzkp02xfo1hEneKrxrdKKTF1l7TNpfNksRYaOoVDFMaggoV3tp9lduNDhQ5l8K-h0be8cXQwjBG26mfcfJxbmQnETrBcfkKTBuD_Km86yST1snjpDBpDGYhClE3i-4qKh9Qwwu_H5f5zp_Sw=s204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269020" y="7720020"/>
            <a:ext cx="452414" cy="4983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512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p:cNvSpPr/>
          <p:nvPr/>
        </p:nvSpPr>
        <p:spPr>
          <a:xfrm>
            <a:off x="692696" y="683568"/>
            <a:ext cx="5616624" cy="698477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nl-NL" b="1" u="sng" dirty="0" smtClean="0"/>
              <a:t>Begrijpend lezen tekst maken </a:t>
            </a:r>
            <a:r>
              <a:rPr lang="nl-NL" dirty="0" smtClean="0"/>
              <a:t>:De leerling </a:t>
            </a:r>
            <a:r>
              <a:rPr lang="nl-NL" dirty="0" smtClean="0"/>
              <a:t>krijgt op eigen niveau een tekst met wat vragen. De tekst moet twee keer </a:t>
            </a:r>
            <a:r>
              <a:rPr lang="nl-NL" dirty="0" smtClean="0"/>
              <a:t>worden gelezen</a:t>
            </a:r>
            <a:r>
              <a:rPr lang="nl-NL" dirty="0" smtClean="0"/>
              <a:t>.</a:t>
            </a:r>
          </a:p>
          <a:p>
            <a:r>
              <a:rPr lang="nl-NL" b="1" u="sng" dirty="0" smtClean="0"/>
              <a:t>Lezen op je gemakje</a:t>
            </a:r>
            <a:r>
              <a:rPr lang="nl-NL" dirty="0" smtClean="0"/>
              <a:t>: De leerling mag zelf weten hoe hij of zij gaat lezen. Boven op de tafel, onder de tafel, tegen de muur op de grond etc. Hierin kan men eigen spelregels bepalen waaruit gekozen kan worden.</a:t>
            </a:r>
          </a:p>
          <a:p>
            <a:r>
              <a:rPr lang="nl-NL" b="1" u="sng" dirty="0" smtClean="0"/>
              <a:t>Hardop lezen met een maatje:</a:t>
            </a:r>
            <a:r>
              <a:rPr lang="nl-NL" dirty="0" smtClean="0"/>
              <a:t> Leerlingen kunnen om de beurt hardop voorlezen uit </a:t>
            </a:r>
            <a:r>
              <a:rPr lang="nl-NL" dirty="0" smtClean="0"/>
              <a:t>een eigen </a:t>
            </a:r>
            <a:r>
              <a:rPr lang="nl-NL" dirty="0" smtClean="0"/>
              <a:t>leesboek. Je kunt er ook voor kiezen dat beide leerlingen hetzelfde boek hebben.</a:t>
            </a:r>
            <a:r>
              <a:rPr lang="nl-NL" b="1" u="sng" dirty="0" smtClean="0"/>
              <a:t> </a:t>
            </a:r>
          </a:p>
          <a:p>
            <a:r>
              <a:rPr lang="nl-NL" b="1" u="sng" dirty="0" smtClean="0"/>
              <a:t>Educatief boek lezen: </a:t>
            </a:r>
            <a:r>
              <a:rPr lang="nl-NL" dirty="0" smtClean="0"/>
              <a:t>Boek naar keuze.</a:t>
            </a:r>
          </a:p>
          <a:p>
            <a:r>
              <a:rPr lang="nl-NL" b="1" u="sng" dirty="0" smtClean="0"/>
              <a:t>Taalspelletje</a:t>
            </a:r>
            <a:r>
              <a:rPr lang="nl-NL" dirty="0" smtClean="0"/>
              <a:t>: Dit kan van alles zijn, zolang er maar bij gelezen wordt. </a:t>
            </a:r>
          </a:p>
          <a:p>
            <a:r>
              <a:rPr lang="nl-NL" b="1" u="sng" dirty="0" smtClean="0"/>
              <a:t>In de gang lezen</a:t>
            </a:r>
            <a:r>
              <a:rPr lang="nl-NL" dirty="0" smtClean="0"/>
              <a:t>: wie wil dat niet…</a:t>
            </a:r>
          </a:p>
          <a:p>
            <a:r>
              <a:rPr lang="nl-NL" b="1" u="sng" dirty="0" smtClean="0"/>
              <a:t>Stripboek of tijdschrift lezen</a:t>
            </a:r>
            <a:r>
              <a:rPr lang="nl-NL" dirty="0" smtClean="0"/>
              <a:t>: </a:t>
            </a:r>
            <a:r>
              <a:rPr lang="nl-NL" dirty="0" smtClean="0"/>
              <a:t>Eigen </a:t>
            </a:r>
            <a:r>
              <a:rPr lang="nl-NL" dirty="0" smtClean="0"/>
              <a:t>keuze. Aanbod kan van alles zijn. </a:t>
            </a:r>
          </a:p>
          <a:p>
            <a:r>
              <a:rPr lang="nl-NL" b="1" u="sng" dirty="0" smtClean="0"/>
              <a:t>Oefenen tekst om voor te lezen in de klas</a:t>
            </a:r>
            <a:r>
              <a:rPr lang="nl-NL" dirty="0" smtClean="0"/>
              <a:t>: </a:t>
            </a:r>
            <a:r>
              <a:rPr lang="nl-NL" dirty="0" smtClean="0"/>
              <a:t>Dit </a:t>
            </a:r>
            <a:r>
              <a:rPr lang="nl-NL" dirty="0" smtClean="0"/>
              <a:t>kan een tekst van de juf of meester zijn of een stukje uit eigen leesboek. De leerling moet het zo goed mogelijk voorbereiden om </a:t>
            </a:r>
            <a:r>
              <a:rPr lang="nl-NL" smtClean="0"/>
              <a:t>daarna </a:t>
            </a:r>
            <a:r>
              <a:rPr lang="nl-NL" smtClean="0"/>
              <a:t>voor in </a:t>
            </a:r>
            <a:r>
              <a:rPr lang="nl-NL" dirty="0" smtClean="0"/>
              <a:t>de klas voor te lezen.</a:t>
            </a:r>
          </a:p>
          <a:p>
            <a:endParaRPr lang="nl-NL" dirty="0"/>
          </a:p>
        </p:txBody>
      </p:sp>
    </p:spTree>
    <p:extLst>
      <p:ext uri="{BB962C8B-B14F-4D97-AF65-F5344CB8AC3E}">
        <p14:creationId xmlns:p14="http://schemas.microsoft.com/office/powerpoint/2010/main" val="4170766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troomdiagram: Of 6"/>
          <p:cNvSpPr/>
          <p:nvPr/>
        </p:nvSpPr>
        <p:spPr>
          <a:xfrm>
            <a:off x="260648" y="1331640"/>
            <a:ext cx="6264696" cy="6120680"/>
          </a:xfrm>
          <a:prstGeom prst="flowChartOr">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a:p>
        </p:txBody>
      </p:sp>
    </p:spTree>
    <p:extLst>
      <p:ext uri="{BB962C8B-B14F-4D97-AF65-F5344CB8AC3E}">
        <p14:creationId xmlns:p14="http://schemas.microsoft.com/office/powerpoint/2010/main" val="1223323064"/>
      </p:ext>
    </p:extLst>
  </p:cSld>
  <p:clrMapOvr>
    <a:masterClrMapping/>
  </p:clrMapOvr>
</p:sld>
</file>

<file path=ppt/theme/theme1.xml><?xml version="1.0" encoding="utf-8"?>
<a:theme xmlns:a="http://schemas.openxmlformats.org/drawingml/2006/main" name="Terugblik">
  <a:themeElements>
    <a:clrScheme name="Terugblik">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Terugbli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rugbli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1759</TotalTime>
  <Words>400</Words>
  <Application>Microsoft Office PowerPoint</Application>
  <PresentationFormat>Diavoorstelling (4:3)</PresentationFormat>
  <Paragraphs>26</Paragraphs>
  <Slides>4</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4</vt:i4>
      </vt:variant>
    </vt:vector>
  </HeadingPairs>
  <TitlesOfParts>
    <vt:vector size="8" baseType="lpstr">
      <vt:lpstr>Calibri</vt:lpstr>
      <vt:lpstr>Calibri Light</vt:lpstr>
      <vt:lpstr>Times New Roman</vt:lpstr>
      <vt:lpstr>Terugblik</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Opdracht 1</dc:title>
  <dc:creator>My Acer</dc:creator>
  <cp:lastModifiedBy>hans vdvlugt</cp:lastModifiedBy>
  <cp:revision>24</cp:revision>
  <cp:lastPrinted>2023-10-18T13:13:36Z</cp:lastPrinted>
  <dcterms:created xsi:type="dcterms:W3CDTF">2014-01-19T15:45:44Z</dcterms:created>
  <dcterms:modified xsi:type="dcterms:W3CDTF">2023-10-25T14:34:42Z</dcterms:modified>
</cp:coreProperties>
</file>