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25826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7296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050" y="258650"/>
            <a:ext cx="1742449" cy="130685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10150" y="184500"/>
            <a:ext cx="1002499" cy="130684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34100" y="1554700"/>
            <a:ext cx="1411500" cy="342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j</a:t>
            </a:r>
            <a:r>
              <a:rPr lang="nl" sz="1800">
                <a:solidFill>
                  <a:srgbClr val="FF0000"/>
                </a:solidFill>
              </a:rPr>
              <a:t>a(a)</a:t>
            </a:r>
            <a:r>
              <a:rPr lang="nl" sz="1800">
                <a:solidFill>
                  <a:schemeClr val="dk2"/>
                </a:solidFill>
              </a:rPr>
              <a:t>-ger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343300" y="1565500"/>
            <a:ext cx="12726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</a:t>
            </a:r>
            <a:r>
              <a:rPr lang="nl" sz="1800">
                <a:solidFill>
                  <a:srgbClr val="FF0000"/>
                </a:solidFill>
              </a:rPr>
              <a:t>a </a:t>
            </a:r>
            <a:r>
              <a:rPr lang="nl" sz="1800">
                <a:solidFill>
                  <a:schemeClr val="dk2"/>
                </a:solidFill>
              </a:rPr>
              <a:t>- kker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113900" y="795575"/>
            <a:ext cx="1935600" cy="43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cxnSp>
        <p:nvCxnSpPr>
          <p:cNvPr id="59" name="Google Shape;59;p13"/>
          <p:cNvCxnSpPr/>
          <p:nvPr/>
        </p:nvCxnSpPr>
        <p:spPr>
          <a:xfrm>
            <a:off x="1370875" y="1554700"/>
            <a:ext cx="0" cy="609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0" name="Google Shape;60;p13"/>
          <p:cNvCxnSpPr/>
          <p:nvPr/>
        </p:nvCxnSpPr>
        <p:spPr>
          <a:xfrm>
            <a:off x="6795100" y="1554700"/>
            <a:ext cx="0" cy="609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1" name="Google Shape;61;p13"/>
          <p:cNvSpPr txBox="1"/>
          <p:nvPr/>
        </p:nvSpPr>
        <p:spPr>
          <a:xfrm>
            <a:off x="2927400" y="128525"/>
            <a:ext cx="3003000" cy="1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b="1">
                <a:solidFill>
                  <a:schemeClr val="dk2"/>
                </a:solidFill>
              </a:rPr>
              <a:t>Kan ik een woord in twee       delen klappen?   </a:t>
            </a:r>
            <a:r>
              <a:rPr lang="nl" sz="1800">
                <a:solidFill>
                  <a:schemeClr val="dk2"/>
                </a:solidFill>
              </a:rPr>
              <a:t>    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              </a:t>
            </a:r>
            <a:r>
              <a:rPr lang="nl" sz="1800">
                <a:solidFill>
                  <a:srgbClr val="FF0000"/>
                </a:solidFill>
              </a:rPr>
              <a:t>JA! </a:t>
            </a:r>
            <a:endParaRPr sz="180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           </a:t>
            </a:r>
            <a:r>
              <a:rPr lang="nl" sz="1800" b="1">
                <a:solidFill>
                  <a:srgbClr val="00FF00"/>
                </a:solidFill>
              </a:rPr>
              <a:t>Denk dan</a:t>
            </a:r>
            <a:endParaRPr sz="1800" b="1">
              <a:solidFill>
                <a:srgbClr val="00FF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 b="1">
                <a:solidFill>
                  <a:srgbClr val="00FF00"/>
                </a:solidFill>
              </a:rPr>
              <a:t>aan de volgende 2 regels.</a:t>
            </a:r>
            <a:endParaRPr sz="1800" b="1">
              <a:solidFill>
                <a:srgbClr val="00FF00"/>
              </a:solidFill>
            </a:endParaRPr>
          </a:p>
        </p:txBody>
      </p:sp>
      <p:cxnSp>
        <p:nvCxnSpPr>
          <p:cNvPr id="62" name="Google Shape;62;p13"/>
          <p:cNvCxnSpPr>
            <a:stCxn id="61" idx="2"/>
          </p:cNvCxnSpPr>
          <p:nvPr/>
        </p:nvCxnSpPr>
        <p:spPr>
          <a:xfrm flipH="1">
            <a:off x="3150900" y="1900925"/>
            <a:ext cx="1278000" cy="275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/>
          <p:nvPr/>
        </p:nvCxnSpPr>
        <p:spPr>
          <a:xfrm>
            <a:off x="4249100" y="1902531"/>
            <a:ext cx="1224300" cy="307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4" name="Google Shape;64;p13"/>
          <p:cNvSpPr txBox="1"/>
          <p:nvPr/>
        </p:nvSpPr>
        <p:spPr>
          <a:xfrm>
            <a:off x="877350" y="2196388"/>
            <a:ext cx="1935600" cy="8556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2"/>
                </a:solidFill>
              </a:rPr>
              <a:t>Ik hoor  aan het eind van het eerste deel een </a:t>
            </a:r>
            <a:r>
              <a:rPr lang="nl" sz="1500" b="1" u="sng">
                <a:solidFill>
                  <a:schemeClr val="dk2"/>
                </a:solidFill>
              </a:rPr>
              <a:t>lange</a:t>
            </a:r>
            <a:r>
              <a:rPr lang="nl" sz="1500" u="sng">
                <a:solidFill>
                  <a:schemeClr val="dk2"/>
                </a:solidFill>
              </a:rPr>
              <a:t> </a:t>
            </a:r>
            <a:r>
              <a:rPr lang="nl" sz="1500">
                <a:solidFill>
                  <a:schemeClr val="dk2"/>
                </a:solidFill>
              </a:rPr>
              <a:t>klank.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827300" y="2227650"/>
            <a:ext cx="1935600" cy="8556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2"/>
                </a:solidFill>
              </a:rPr>
              <a:t>Ik hoor aan het eind van het eerste deel een </a:t>
            </a:r>
            <a:r>
              <a:rPr lang="nl" sz="1500" b="1" u="sng">
                <a:solidFill>
                  <a:schemeClr val="dk2"/>
                </a:solidFill>
              </a:rPr>
              <a:t>korte</a:t>
            </a:r>
            <a:r>
              <a:rPr lang="nl" sz="1500">
                <a:solidFill>
                  <a:schemeClr val="dk2"/>
                </a:solidFill>
              </a:rPr>
              <a:t> klank.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483600" y="3578500"/>
            <a:ext cx="2723100" cy="8085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>
                <a:solidFill>
                  <a:schemeClr val="dk2"/>
                </a:solidFill>
              </a:rPr>
              <a:t>  Ik schrijf  maar 1 klinker.</a:t>
            </a:r>
            <a:endParaRPr sz="16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>
                <a:solidFill>
                  <a:schemeClr val="dk2"/>
                </a:solidFill>
              </a:rPr>
              <a:t>  Ik schrijf daarna maar 1 </a:t>
            </a:r>
            <a:endParaRPr sz="16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>
                <a:solidFill>
                  <a:schemeClr val="dk2"/>
                </a:solidFill>
              </a:rPr>
              <a:t>  medeklinker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5232100" y="3598775"/>
            <a:ext cx="3126000" cy="8556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600">
                <a:solidFill>
                  <a:schemeClr val="dk2"/>
                </a:solidFill>
              </a:rPr>
              <a:t>Ik schrijf na de korte klank altijd 2 dezelfde medeklinkers,.</a:t>
            </a:r>
            <a:endParaRPr sz="1600">
              <a:solidFill>
                <a:schemeClr val="dk2"/>
              </a:solidFill>
            </a:endParaRPr>
          </a:p>
        </p:txBody>
      </p:sp>
      <p:cxnSp>
        <p:nvCxnSpPr>
          <p:cNvPr id="68" name="Google Shape;68;p13"/>
          <p:cNvCxnSpPr>
            <a:stCxn id="64" idx="2"/>
            <a:endCxn id="66" idx="0"/>
          </p:cNvCxnSpPr>
          <p:nvPr/>
        </p:nvCxnSpPr>
        <p:spPr>
          <a:xfrm>
            <a:off x="1845150" y="3051988"/>
            <a:ext cx="0" cy="5265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" name="Google Shape;69;p13"/>
          <p:cNvCxnSpPr>
            <a:stCxn id="65" idx="2"/>
            <a:endCxn id="67" idx="0"/>
          </p:cNvCxnSpPr>
          <p:nvPr/>
        </p:nvCxnSpPr>
        <p:spPr>
          <a:xfrm>
            <a:off x="6795100" y="3083250"/>
            <a:ext cx="0" cy="5154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0" name="Google Shape;70;p13"/>
          <p:cNvSpPr txBox="1"/>
          <p:nvPr/>
        </p:nvSpPr>
        <p:spPr>
          <a:xfrm>
            <a:off x="1416900" y="4454025"/>
            <a:ext cx="856500" cy="438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100"/>
              <a:t>j</a:t>
            </a:r>
            <a:r>
              <a:rPr lang="nl" sz="2100">
                <a:solidFill>
                  <a:srgbClr val="FF0000"/>
                </a:solidFill>
              </a:rPr>
              <a:t>a</a:t>
            </a:r>
            <a:r>
              <a:rPr lang="nl" sz="2100">
                <a:solidFill>
                  <a:schemeClr val="dk1"/>
                </a:solidFill>
              </a:rPr>
              <a:t>g</a:t>
            </a:r>
            <a:r>
              <a:rPr lang="nl" sz="2100">
                <a:solidFill>
                  <a:schemeClr val="dk2"/>
                </a:solidFill>
              </a:rPr>
              <a:t>er</a:t>
            </a:r>
            <a:endParaRPr sz="2100">
              <a:solidFill>
                <a:schemeClr val="dk2"/>
              </a:solidFill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6293800" y="4509100"/>
            <a:ext cx="1002600" cy="438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100">
                <a:solidFill>
                  <a:schemeClr val="dk2"/>
                </a:solidFill>
              </a:rPr>
              <a:t>ba</a:t>
            </a:r>
            <a:r>
              <a:rPr lang="nl" sz="2100">
                <a:solidFill>
                  <a:srgbClr val="FF0000"/>
                </a:solidFill>
              </a:rPr>
              <a:t>kk</a:t>
            </a:r>
            <a:r>
              <a:rPr lang="nl" sz="2100">
                <a:solidFill>
                  <a:schemeClr val="dk2"/>
                </a:solidFill>
              </a:rPr>
              <a:t>er</a:t>
            </a:r>
            <a:endParaRPr sz="21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Diavoorstelling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2</cp:revision>
  <cp:lastPrinted>2024-05-02T19:38:19Z</cp:lastPrinted>
  <dcterms:modified xsi:type="dcterms:W3CDTF">2024-05-02T19:39:26Z</dcterms:modified>
</cp:coreProperties>
</file>