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D855F2-7BD1-4F58-87B5-478ADBF69BA4}">
  <a:tblStyle styleId="{26D855F2-7BD1-4F58-87B5-478ADBF69BA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9f4e96b1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9f4e96b1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3" cy="5143501"/>
          </a:xfrm>
          <a:prstGeom prst="rect">
            <a:avLst/>
          </a:prstGeom>
          <a:noFill/>
          <a:ln>
            <a:noFill/>
          </a:ln>
        </p:spPr>
      </p:pic>
      <p:sp>
        <p:nvSpPr>
          <p:cNvPr id="55" name="Google Shape;55;p13"/>
          <p:cNvSpPr/>
          <p:nvPr/>
        </p:nvSpPr>
        <p:spPr>
          <a:xfrm>
            <a:off x="2087350" y="1383725"/>
            <a:ext cx="5175600" cy="280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1600">
                <a:solidFill>
                  <a:schemeClr val="dk2"/>
                </a:solidFill>
              </a:rPr>
              <a:t>Dit spelletje is ook wel bekend als landje veroveren. Je kunt het met twee of vier leerlingen spelen.Ieder heeft een eigen kleurtje. Ze gooien de dobbelsteen om de beurt. Je kijkt welk getal erbij hoort,zoekt een juiste som erbij en zet een streepje. Degene die het laatste streepje van het vakje zet, mag het vakje inkleuren. Degene met de meeste vakjes in zijn of haar kleur is de winnaar.</a:t>
            </a:r>
            <a:endParaRPr sz="1600">
              <a:solidFill>
                <a:schemeClr val="dk2"/>
              </a:solidFill>
            </a:endParaRPr>
          </a:p>
          <a:p>
            <a:pPr indent="0" lvl="0" marL="0" rtl="0" algn="l">
              <a:spcBef>
                <a:spcPts val="0"/>
              </a:spcBef>
              <a:spcAft>
                <a:spcPts val="0"/>
              </a:spcAft>
              <a:buClr>
                <a:schemeClr val="dk1"/>
              </a:buClr>
              <a:buSzPts val="1100"/>
              <a:buFont typeface="Arial"/>
              <a:buNone/>
            </a:pPr>
            <a:r>
              <a:t/>
            </a:r>
            <a:endParaRPr sz="1600">
              <a:solidFill>
                <a:schemeClr val="dk2"/>
              </a:solidFill>
            </a:endParaRPr>
          </a:p>
          <a:p>
            <a:pPr indent="0" lvl="0" marL="0" rtl="0" algn="l">
              <a:spcBef>
                <a:spcPts val="0"/>
              </a:spcBef>
              <a:spcAft>
                <a:spcPts val="0"/>
              </a:spcAft>
              <a:buClr>
                <a:schemeClr val="dk1"/>
              </a:buClr>
              <a:buSzPts val="1100"/>
              <a:buFont typeface="Arial"/>
              <a:buNone/>
            </a:pPr>
            <a:r>
              <a:rPr lang="nl" sz="1600" u="sng">
                <a:solidFill>
                  <a:schemeClr val="dk2"/>
                </a:solidFill>
              </a:rPr>
              <a:t>Benodigdheden</a:t>
            </a:r>
            <a:r>
              <a:rPr lang="nl" sz="1600">
                <a:solidFill>
                  <a:schemeClr val="dk2"/>
                </a:solidFill>
              </a:rPr>
              <a:t>: printje, dobbelsteen en ieder een andere kleur potlood.</a:t>
            </a:r>
            <a:endParaRPr sz="1600">
              <a:solidFill>
                <a:schemeClr val="dk2"/>
              </a:solidFill>
            </a:endParaRPr>
          </a:p>
        </p:txBody>
      </p:sp>
      <p:sp>
        <p:nvSpPr>
          <p:cNvPr id="56" name="Google Shape;56;p13"/>
          <p:cNvSpPr/>
          <p:nvPr/>
        </p:nvSpPr>
        <p:spPr>
          <a:xfrm>
            <a:off x="2269125" y="560325"/>
            <a:ext cx="4747800" cy="43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nl" sz="2500"/>
              <a:t>Deze erbij is van mij!</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aphicFrame>
        <p:nvGraphicFramePr>
          <p:cNvPr id="61" name="Google Shape;61;p14"/>
          <p:cNvGraphicFramePr/>
          <p:nvPr/>
        </p:nvGraphicFramePr>
        <p:xfrm>
          <a:off x="2745725" y="514425"/>
          <a:ext cx="3000000" cy="3000000"/>
        </p:xfrm>
        <a:graphic>
          <a:graphicData uri="http://schemas.openxmlformats.org/drawingml/2006/table">
            <a:tbl>
              <a:tblPr>
                <a:noFill/>
                <a:tableStyleId>{26D855F2-7BD1-4F58-87B5-478ADBF69BA4}</a:tableStyleId>
              </a:tblPr>
              <a:tblGrid>
                <a:gridCol w="986050"/>
                <a:gridCol w="986050"/>
                <a:gridCol w="986050"/>
                <a:gridCol w="986050"/>
                <a:gridCol w="986050"/>
                <a:gridCol w="986050"/>
              </a:tblGrid>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12 + 18</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30 + 30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10 + 70</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50 + 50</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90 + 30</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25 + 25</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10 + 40</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70 + 50</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30 + 70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35 + 45</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20 + 40</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16 + 14</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48 + 12</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29 + 51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68 + 32</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88 + 32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12 + 38</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19 + 11</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64 + 16</a:t>
                      </a:r>
                      <a:endParaRPr/>
                    </a:p>
                    <a:p>
                      <a:pPr indent="0" lvl="0" marL="0" rtl="0" algn="l">
                        <a:spcBef>
                          <a:spcPts val="0"/>
                        </a:spcBef>
                        <a:spcAft>
                          <a:spcPts val="0"/>
                        </a:spcAft>
                        <a:buNone/>
                      </a:pPr>
                      <a:r>
                        <a:rPr lang="nl"/>
                        <a:t>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83 + 17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93 + 27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33 + 17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20 + 10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39 + 21</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75 + 25</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105 + 15</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15 + 35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13 + 17</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nl"/>
                        <a:t>  27 + 33 </a:t>
                      </a:r>
                      <a:endParaRPr/>
                    </a:p>
                  </a:txBody>
                  <a:tcPr marT="91425" marB="91425" marR="91425" marL="91425"/>
                </a:tc>
                <a:tc>
                  <a:txBody>
                    <a:bodyPr/>
                    <a:lstStyle/>
                    <a:p>
                      <a:pPr indent="0" lvl="0" marL="0" rtl="0" algn="l">
                        <a:spcBef>
                          <a:spcPts val="0"/>
                        </a:spcBef>
                        <a:spcAft>
                          <a:spcPts val="0"/>
                        </a:spcAft>
                        <a:buNone/>
                      </a:pPr>
                      <a:r>
                        <a:rPr lang="nl"/>
                        <a:t>       </a:t>
                      </a:r>
                      <a:endParaRPr/>
                    </a:p>
                    <a:p>
                      <a:pPr indent="0" lvl="0" marL="0" rtl="0" algn="l">
                        <a:spcBef>
                          <a:spcPts val="0"/>
                        </a:spcBef>
                        <a:spcAft>
                          <a:spcPts val="0"/>
                        </a:spcAft>
                        <a:buNone/>
                      </a:pPr>
                      <a:r>
                        <a:rPr lang="nl"/>
                        <a:t>  55 + 25</a:t>
                      </a:r>
                      <a:endParaRPr/>
                    </a:p>
                  </a:txBody>
                  <a:tcPr marT="91425" marB="91425" marR="91425" marL="91425"/>
                </a:tc>
              </a:tr>
            </a:tbl>
          </a:graphicData>
        </a:graphic>
      </p:graphicFrame>
      <p:pic>
        <p:nvPicPr>
          <p:cNvPr id="62" name="Google Shape;62;p14"/>
          <p:cNvPicPr preferRelativeResize="0"/>
          <p:nvPr/>
        </p:nvPicPr>
        <p:blipFill>
          <a:blip r:embed="rId3">
            <a:alphaModFix/>
          </a:blip>
          <a:stretch>
            <a:fillRect/>
          </a:stretch>
        </p:blipFill>
        <p:spPr>
          <a:xfrm>
            <a:off x="248650" y="184000"/>
            <a:ext cx="705201" cy="649125"/>
          </a:xfrm>
          <a:prstGeom prst="rect">
            <a:avLst/>
          </a:prstGeom>
          <a:noFill/>
          <a:ln>
            <a:noFill/>
          </a:ln>
        </p:spPr>
      </p:pic>
      <p:sp>
        <p:nvSpPr>
          <p:cNvPr id="63" name="Google Shape;63;p14"/>
          <p:cNvSpPr txBox="1"/>
          <p:nvPr/>
        </p:nvSpPr>
        <p:spPr>
          <a:xfrm>
            <a:off x="1028700" y="289413"/>
            <a:ext cx="909000" cy="43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30</a:t>
            </a:r>
            <a:endParaRPr sz="1800">
              <a:solidFill>
                <a:schemeClr val="dk2"/>
              </a:solidFill>
            </a:endParaRPr>
          </a:p>
        </p:txBody>
      </p:sp>
      <p:pic>
        <p:nvPicPr>
          <p:cNvPr id="64" name="Google Shape;64;p14"/>
          <p:cNvPicPr preferRelativeResize="0"/>
          <p:nvPr/>
        </p:nvPicPr>
        <p:blipFill>
          <a:blip r:embed="rId4">
            <a:alphaModFix/>
          </a:blip>
          <a:stretch>
            <a:fillRect/>
          </a:stretch>
        </p:blipFill>
        <p:spPr>
          <a:xfrm>
            <a:off x="248648" y="986025"/>
            <a:ext cx="705200" cy="628864"/>
          </a:xfrm>
          <a:prstGeom prst="rect">
            <a:avLst/>
          </a:prstGeom>
          <a:noFill/>
          <a:ln>
            <a:noFill/>
          </a:ln>
        </p:spPr>
      </p:pic>
      <p:sp>
        <p:nvSpPr>
          <p:cNvPr id="65" name="Google Shape;65;p14"/>
          <p:cNvSpPr txBox="1"/>
          <p:nvPr/>
        </p:nvSpPr>
        <p:spPr>
          <a:xfrm>
            <a:off x="1028700" y="1109963"/>
            <a:ext cx="1015800" cy="3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60</a:t>
            </a:r>
            <a:endParaRPr sz="1800">
              <a:solidFill>
                <a:schemeClr val="dk2"/>
              </a:solidFill>
            </a:endParaRPr>
          </a:p>
        </p:txBody>
      </p:sp>
      <p:pic>
        <p:nvPicPr>
          <p:cNvPr id="66" name="Google Shape;66;p14"/>
          <p:cNvPicPr preferRelativeResize="0"/>
          <p:nvPr/>
        </p:nvPicPr>
        <p:blipFill>
          <a:blip r:embed="rId5">
            <a:alphaModFix/>
          </a:blip>
          <a:stretch>
            <a:fillRect/>
          </a:stretch>
        </p:blipFill>
        <p:spPr>
          <a:xfrm>
            <a:off x="248650" y="1767800"/>
            <a:ext cx="705199" cy="628863"/>
          </a:xfrm>
          <a:prstGeom prst="rect">
            <a:avLst/>
          </a:prstGeom>
          <a:noFill/>
          <a:ln>
            <a:noFill/>
          </a:ln>
        </p:spPr>
      </p:pic>
      <p:sp>
        <p:nvSpPr>
          <p:cNvPr id="67" name="Google Shape;67;p14"/>
          <p:cNvSpPr txBox="1"/>
          <p:nvPr/>
        </p:nvSpPr>
        <p:spPr>
          <a:xfrm>
            <a:off x="1028700" y="1873213"/>
            <a:ext cx="8019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80</a:t>
            </a:r>
            <a:endParaRPr sz="1800">
              <a:solidFill>
                <a:schemeClr val="dk2"/>
              </a:solidFill>
            </a:endParaRPr>
          </a:p>
        </p:txBody>
      </p:sp>
      <p:pic>
        <p:nvPicPr>
          <p:cNvPr id="68" name="Google Shape;68;p14"/>
          <p:cNvPicPr preferRelativeResize="0"/>
          <p:nvPr/>
        </p:nvPicPr>
        <p:blipFill>
          <a:blip r:embed="rId6">
            <a:alphaModFix/>
          </a:blip>
          <a:stretch>
            <a:fillRect/>
          </a:stretch>
        </p:blipFill>
        <p:spPr>
          <a:xfrm>
            <a:off x="248650" y="2549575"/>
            <a:ext cx="705200" cy="638520"/>
          </a:xfrm>
          <a:prstGeom prst="rect">
            <a:avLst/>
          </a:prstGeom>
          <a:noFill/>
          <a:ln>
            <a:noFill/>
          </a:ln>
        </p:spPr>
      </p:pic>
      <p:sp>
        <p:nvSpPr>
          <p:cNvPr id="69" name="Google Shape;69;p14"/>
          <p:cNvSpPr txBox="1"/>
          <p:nvPr/>
        </p:nvSpPr>
        <p:spPr>
          <a:xfrm>
            <a:off x="1028700" y="2634825"/>
            <a:ext cx="598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100</a:t>
            </a:r>
            <a:endParaRPr sz="1800">
              <a:solidFill>
                <a:schemeClr val="dk2"/>
              </a:solidFill>
            </a:endParaRPr>
          </a:p>
        </p:txBody>
      </p:sp>
      <p:pic>
        <p:nvPicPr>
          <p:cNvPr id="70" name="Google Shape;70;p14"/>
          <p:cNvPicPr preferRelativeResize="0"/>
          <p:nvPr/>
        </p:nvPicPr>
        <p:blipFill>
          <a:blip r:embed="rId7">
            <a:alphaModFix/>
          </a:blip>
          <a:stretch>
            <a:fillRect/>
          </a:stretch>
        </p:blipFill>
        <p:spPr>
          <a:xfrm>
            <a:off x="248650" y="3341000"/>
            <a:ext cx="705200" cy="670145"/>
          </a:xfrm>
          <a:prstGeom prst="rect">
            <a:avLst/>
          </a:prstGeom>
          <a:noFill/>
          <a:ln>
            <a:noFill/>
          </a:ln>
        </p:spPr>
      </p:pic>
      <p:sp>
        <p:nvSpPr>
          <p:cNvPr id="71" name="Google Shape;71;p14"/>
          <p:cNvSpPr txBox="1"/>
          <p:nvPr/>
        </p:nvSpPr>
        <p:spPr>
          <a:xfrm>
            <a:off x="1028700" y="3396425"/>
            <a:ext cx="598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50</a:t>
            </a:r>
            <a:endParaRPr sz="1800">
              <a:solidFill>
                <a:schemeClr val="dk2"/>
              </a:solidFill>
            </a:endParaRPr>
          </a:p>
        </p:txBody>
      </p:sp>
      <p:pic>
        <p:nvPicPr>
          <p:cNvPr id="72" name="Google Shape;72;p14"/>
          <p:cNvPicPr preferRelativeResize="0"/>
          <p:nvPr/>
        </p:nvPicPr>
        <p:blipFill>
          <a:blip r:embed="rId8">
            <a:alphaModFix/>
          </a:blip>
          <a:stretch>
            <a:fillRect/>
          </a:stretch>
        </p:blipFill>
        <p:spPr>
          <a:xfrm>
            <a:off x="248650" y="4164051"/>
            <a:ext cx="705201" cy="608262"/>
          </a:xfrm>
          <a:prstGeom prst="rect">
            <a:avLst/>
          </a:prstGeom>
          <a:noFill/>
          <a:ln>
            <a:noFill/>
          </a:ln>
        </p:spPr>
      </p:pic>
      <p:sp>
        <p:nvSpPr>
          <p:cNvPr id="73" name="Google Shape;73;p14"/>
          <p:cNvSpPr txBox="1"/>
          <p:nvPr/>
        </p:nvSpPr>
        <p:spPr>
          <a:xfrm>
            <a:off x="1028700" y="4281600"/>
            <a:ext cx="598800" cy="26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800">
                <a:solidFill>
                  <a:schemeClr val="dk2"/>
                </a:solidFill>
              </a:rPr>
              <a:t>120</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