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5143500" type="screen16x9"/>
  <p:notesSz cx="6889750" cy="100187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5" d="100"/>
          <a:sy n="145" d="100"/>
        </p:scale>
        <p:origin x="624" y="14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8975" y="4758889"/>
            <a:ext cx="5511800" cy="4508421"/>
          </a:xfrm>
          <a:prstGeom prst="rect">
            <a:avLst/>
          </a:prstGeom>
          <a:noFill/>
          <a:ln>
            <a:noFill/>
          </a:ln>
        </p:spPr>
        <p:txBody>
          <a:bodyPr spcFirstLastPara="1" wrap="square" lIns="96600" tIns="96600" rIns="96600" bIns="96600"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77296342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b6e18fdcd4_0_198: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b6e18fdcd4_0_198: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1303585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2b6e18fdcd4_0_7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2b6e18fdcd4_0_7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189219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b6e18fdcd4_0_7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2b6e18fdcd4_0_7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12354844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b6e18fdcd4_0_8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2b6e18fdcd4_0_8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1039101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2b6e18fdcd4_0_8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2b6e18fdcd4_0_8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6593601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2b6e18fdcd4_0_9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2b6e18fdcd4_0_9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1396173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2b6e18fdcd4_0_9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2b6e18fdcd4_0_9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1174595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b6e18fdcd4_0_10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2b6e18fdcd4_0_10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16682515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2b6e18fdcd4_0_10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2b6e18fdcd4_0_10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23307546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2b6e18fdcd4_0_11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2b6e18fdcd4_0_11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8220829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2b6e18fdcd4_0_11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2b6e18fdcd4_0_11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2768638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b6e18fdcd4_0_17: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2b6e18fdcd4_0_17: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42533069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2b6e18fdcd4_0_12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2b6e18fdcd4_0_12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8387745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2b6e18fdcd4_0_12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2b6e18fdcd4_0_12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8056208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b6e18fdcd4_0_13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2b6e18fdcd4_0_13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26922736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2b6e18fdcd4_0_13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2b6e18fdcd4_0_13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0737659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2b6e18fdcd4_0_14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2b6e18fdcd4_0_14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40476954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2b6e18fdcd4_0_16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2b6e18fdcd4_0_16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1326154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2b6e18fdcd4_0_15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2b6e18fdcd4_0_15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20040698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2b6e18fdcd4_0_15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2b6e18fdcd4_0_15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25188766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2b6e18fdcd4_0_17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2b6e18fdcd4_0_17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40133798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2b6e18fdcd4_0_17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2b6e18fdcd4_0_17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2006153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p: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40763259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b6e18fdcd4_0_18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2b6e18fdcd4_0_18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12550371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2b6e18fdcd4_0_190: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2b6e18fdcd4_0_190: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1498058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2b6e18fdcd4_0_2: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2b6e18fdcd4_0_2: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922318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b6e18fdcd4_0_7: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2b6e18fdcd4_0_7: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2478340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2b6e18fdcd4_0_12: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2b6e18fdcd4_0_12: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573178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b6e18fdcd4_0_5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2b6e18fdcd4_0_5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604317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2b6e18fdcd4_0_64: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2b6e18fdcd4_0_64: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3897110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2b6e18fdcd4_0_69:notes"/>
          <p:cNvSpPr>
            <a:spLocks noGrp="1" noRot="1" noChangeAspect="1"/>
          </p:cNvSpPr>
          <p:nvPr>
            <p:ph type="sldImg" idx="2"/>
          </p:nvPr>
        </p:nvSpPr>
        <p:spPr>
          <a:xfrm>
            <a:off x="104775" y="750888"/>
            <a:ext cx="6680200" cy="3757612"/>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2b6e18fdcd4_0_69:notes"/>
          <p:cNvSpPr txBox="1">
            <a:spLocks noGrp="1"/>
          </p:cNvSpPr>
          <p:nvPr>
            <p:ph type="body" idx="1"/>
          </p:nvPr>
        </p:nvSpPr>
        <p:spPr>
          <a:xfrm>
            <a:off x="688975" y="4758889"/>
            <a:ext cx="5511800" cy="4508421"/>
          </a:xfrm>
          <a:prstGeom prst="rect">
            <a:avLst/>
          </a:prstGeom>
        </p:spPr>
        <p:txBody>
          <a:bodyPr spcFirstLastPara="1" wrap="square" lIns="96600" tIns="96600" rIns="96600" bIns="96600" anchor="t" anchorCtr="0">
            <a:noAutofit/>
          </a:bodyPr>
          <a:lstStyle/>
          <a:p>
            <a:pPr marL="0" indent="0">
              <a:buNone/>
            </a:pPr>
            <a:endParaRPr/>
          </a:p>
        </p:txBody>
      </p:sp>
    </p:spTree>
    <p:extLst>
      <p:ext uri="{BB962C8B-B14F-4D97-AF65-F5344CB8AC3E}">
        <p14:creationId xmlns:p14="http://schemas.microsoft.com/office/powerpoint/2010/main" val="991028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nl"/>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645125" y="331275"/>
            <a:ext cx="8281800" cy="4576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l" sz="1800">
                <a:solidFill>
                  <a:schemeClr val="dk2"/>
                </a:solidFill>
              </a:rPr>
              <a:t>Spelling oefenen:</a:t>
            </a:r>
            <a:endParaRPr sz="1800">
              <a:solidFill>
                <a:schemeClr val="dk2"/>
              </a:solidFill>
            </a:endParaRPr>
          </a:p>
          <a:p>
            <a:pPr marL="0" lvl="0" indent="0" algn="l" rtl="0">
              <a:spcBef>
                <a:spcPts val="0"/>
              </a:spcBef>
              <a:spcAft>
                <a:spcPts val="0"/>
              </a:spcAft>
              <a:buNone/>
            </a:pPr>
            <a:r>
              <a:rPr lang="nl" sz="1800">
                <a:solidFill>
                  <a:schemeClr val="dk2"/>
                </a:solidFill>
              </a:rPr>
              <a:t>Het gebeurt misschien wel dagelijks in je klas, spelling oefenen. Er zijn genoeg manieren om dit te oefenen. Dit is een actieve manier om te oefenen!</a:t>
            </a:r>
            <a:endParaRPr sz="1800">
              <a:solidFill>
                <a:schemeClr val="dk2"/>
              </a:solidFill>
            </a:endParaRPr>
          </a:p>
          <a:p>
            <a:pPr marL="0" lvl="0" indent="0" algn="l" rtl="0">
              <a:spcBef>
                <a:spcPts val="0"/>
              </a:spcBef>
              <a:spcAft>
                <a:spcPts val="0"/>
              </a:spcAft>
              <a:buNone/>
            </a:pPr>
            <a:r>
              <a:rPr lang="nl" sz="1800">
                <a:solidFill>
                  <a:schemeClr val="dk2"/>
                </a:solidFill>
              </a:rPr>
              <a:t>Ieder kind krijgt een losse letter of tweetekenklank om zijn nek te hangen.</a:t>
            </a:r>
            <a:endParaRPr sz="1800">
              <a:solidFill>
                <a:schemeClr val="dk2"/>
              </a:solidFill>
            </a:endParaRPr>
          </a:p>
          <a:p>
            <a:pPr marL="0" lvl="0" indent="0" algn="l" rtl="0">
              <a:spcBef>
                <a:spcPts val="0"/>
              </a:spcBef>
              <a:spcAft>
                <a:spcPts val="0"/>
              </a:spcAft>
              <a:buNone/>
            </a:pPr>
            <a:r>
              <a:rPr lang="nl" sz="1800">
                <a:solidFill>
                  <a:schemeClr val="dk2"/>
                </a:solidFill>
              </a:rPr>
              <a:t>Een leerling of de leerkracht zegt een woord en dat moeten de juiste kinderen naar voren komen en zo het woord maken wat gezegd is. Geeft altijd een hele leuke energie! Ook leuk om te doen met ouders op bezoek. </a:t>
            </a:r>
            <a:endParaRPr sz="1800">
              <a:solidFill>
                <a:schemeClr val="dk2"/>
              </a:solidFill>
            </a:endParaRPr>
          </a:p>
          <a:p>
            <a:pPr marL="0" lvl="0" indent="0" algn="l" rtl="0">
              <a:spcBef>
                <a:spcPts val="0"/>
              </a:spcBef>
              <a:spcAft>
                <a:spcPts val="0"/>
              </a:spcAft>
              <a:buNone/>
            </a:pPr>
            <a:endParaRPr sz="1800">
              <a:solidFill>
                <a:schemeClr val="dk2"/>
              </a:solidFill>
            </a:endParaRPr>
          </a:p>
          <a:p>
            <a:pPr marL="0" lvl="0" indent="0" algn="l" rtl="0">
              <a:spcBef>
                <a:spcPts val="0"/>
              </a:spcBef>
              <a:spcAft>
                <a:spcPts val="0"/>
              </a:spcAft>
              <a:buNone/>
            </a:pPr>
            <a:r>
              <a:rPr lang="nl" sz="1800">
                <a:solidFill>
                  <a:schemeClr val="dk2"/>
                </a:solidFill>
              </a:rPr>
              <a:t>Er zitten twee activiteiten bijgevoegd.</a:t>
            </a:r>
            <a:endParaRPr sz="1800">
              <a:solidFill>
                <a:schemeClr val="dk2"/>
              </a:solidFill>
            </a:endParaRPr>
          </a:p>
          <a:p>
            <a:pPr marL="0" lvl="0" indent="0" algn="l" rtl="0">
              <a:spcBef>
                <a:spcPts val="0"/>
              </a:spcBef>
              <a:spcAft>
                <a:spcPts val="0"/>
              </a:spcAft>
              <a:buNone/>
            </a:pPr>
            <a:r>
              <a:rPr lang="nl" sz="1800">
                <a:solidFill>
                  <a:schemeClr val="dk2"/>
                </a:solidFill>
              </a:rPr>
              <a:t>Tweetekenklanken en samengestelde woorden om te oefenen.</a:t>
            </a:r>
            <a:endParaRPr sz="1800">
              <a:solidFill>
                <a:schemeClr val="dk2"/>
              </a:solidFill>
            </a:endParaRPr>
          </a:p>
          <a:p>
            <a:pPr marL="0" lvl="0" indent="0" algn="l" rtl="0">
              <a:spcBef>
                <a:spcPts val="0"/>
              </a:spcBef>
              <a:spcAft>
                <a:spcPts val="0"/>
              </a:spcAft>
              <a:buNone/>
            </a:pPr>
            <a:r>
              <a:rPr lang="nl" sz="1800">
                <a:solidFill>
                  <a:schemeClr val="dk2"/>
                </a:solidFill>
              </a:rPr>
              <a:t>Daarbij is precies aangegeven welke letters je nodig hebt en hoeveel keer.</a:t>
            </a:r>
            <a:endParaRPr sz="1800">
              <a:solidFill>
                <a:schemeClr val="dk2"/>
              </a:solidFill>
            </a:endParaRPr>
          </a:p>
          <a:p>
            <a:pPr marL="0" lvl="0" indent="0" algn="l" rtl="0">
              <a:spcBef>
                <a:spcPts val="0"/>
              </a:spcBef>
              <a:spcAft>
                <a:spcPts val="0"/>
              </a:spcAft>
              <a:buNone/>
            </a:pPr>
            <a:r>
              <a:rPr lang="nl" sz="1800">
                <a:solidFill>
                  <a:schemeClr val="dk2"/>
                </a:solidFill>
              </a:rPr>
              <a:t>Ik weet uit ervaring dat het handig is om dit goed te regelen.</a:t>
            </a:r>
            <a:endParaRPr sz="1800">
              <a:solidFill>
                <a:schemeClr val="dk2"/>
              </a:solidFill>
            </a:endParaRPr>
          </a:p>
          <a:p>
            <a:pPr marL="0" lvl="0" indent="0" algn="l" rtl="0">
              <a:spcBef>
                <a:spcPts val="0"/>
              </a:spcBef>
              <a:spcAft>
                <a:spcPts val="0"/>
              </a:spcAft>
              <a:buNone/>
            </a:pPr>
            <a:endParaRPr sz="1800">
              <a:solidFill>
                <a:schemeClr val="dk2"/>
              </a:solidFill>
            </a:endParaRPr>
          </a:p>
          <a:p>
            <a:pPr marL="0" lvl="0" indent="0" algn="l" rtl="0">
              <a:spcBef>
                <a:spcPts val="0"/>
              </a:spcBef>
              <a:spcAft>
                <a:spcPts val="0"/>
              </a:spcAft>
              <a:buNone/>
            </a:pPr>
            <a:r>
              <a:rPr lang="nl" sz="1800">
                <a:solidFill>
                  <a:schemeClr val="dk2"/>
                </a:solidFill>
              </a:rPr>
              <a:t>Spelling oefenen wordt nu veel leuker!</a:t>
            </a:r>
            <a:endParaRPr sz="1800">
              <a:solidFill>
                <a:schemeClr val="dk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2"/>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i</a:t>
            </a:r>
            <a:endParaRPr dirty="0"/>
          </a:p>
        </p:txBody>
      </p:sp>
      <p:sp>
        <p:nvSpPr>
          <p:cNvPr id="108" name="Google Shape;108;p22"/>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a:solidFill>
                  <a:schemeClr val="dk1"/>
                </a:solidFill>
              </a:rPr>
              <a:t>i</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3"/>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4000">
                <a:solidFill>
                  <a:schemeClr val="dk1"/>
                </a:solidFill>
              </a:rPr>
              <a:t>j</a:t>
            </a:r>
            <a:endParaRPr sz="34000"/>
          </a:p>
        </p:txBody>
      </p:sp>
      <p:sp>
        <p:nvSpPr>
          <p:cNvPr id="114" name="Google Shape;114;p23"/>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4000">
                <a:solidFill>
                  <a:schemeClr val="dk1"/>
                </a:solidFill>
              </a:rPr>
              <a:t>j</a:t>
            </a:r>
            <a:endParaRPr sz="3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4"/>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k</a:t>
            </a:r>
            <a:endParaRPr dirty="0"/>
          </a:p>
        </p:txBody>
      </p:sp>
      <p:sp>
        <p:nvSpPr>
          <p:cNvPr id="120" name="Google Shape;120;p24"/>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k</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5"/>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a:t>l</a:t>
            </a:r>
            <a:endParaRPr sz="40000"/>
          </a:p>
        </p:txBody>
      </p:sp>
      <p:sp>
        <p:nvSpPr>
          <p:cNvPr id="126" name="Google Shape;126;p25"/>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a:solidFill>
                  <a:schemeClr val="dk1"/>
                </a:solidFill>
              </a:rPr>
              <a:t>l</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6"/>
          <p:cNvSpPr/>
          <p:nvPr/>
        </p:nvSpPr>
        <p:spPr>
          <a:xfrm>
            <a:off x="122050" y="0"/>
            <a:ext cx="4206300" cy="5069541"/>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t>m</a:t>
            </a:r>
            <a:endParaRPr sz="40000" dirty="0"/>
          </a:p>
        </p:txBody>
      </p:sp>
      <p:sp>
        <p:nvSpPr>
          <p:cNvPr id="132" name="Google Shape;132;p26"/>
          <p:cNvSpPr/>
          <p:nvPr/>
        </p:nvSpPr>
        <p:spPr>
          <a:xfrm>
            <a:off x="4688000" y="0"/>
            <a:ext cx="4206300" cy="5069541"/>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m</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7"/>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t>n</a:t>
            </a:r>
            <a:endParaRPr sz="40000" dirty="0"/>
          </a:p>
        </p:txBody>
      </p:sp>
      <p:sp>
        <p:nvSpPr>
          <p:cNvPr id="138" name="Google Shape;138;p27"/>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n</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8"/>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t>o</a:t>
            </a:r>
            <a:endParaRPr sz="40000" dirty="0"/>
          </a:p>
        </p:txBody>
      </p:sp>
      <p:sp>
        <p:nvSpPr>
          <p:cNvPr id="144" name="Google Shape;144;p28"/>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o</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9"/>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4000" dirty="0"/>
              <a:t>p</a:t>
            </a:r>
            <a:endParaRPr sz="34000" dirty="0"/>
          </a:p>
        </p:txBody>
      </p:sp>
      <p:sp>
        <p:nvSpPr>
          <p:cNvPr id="150" name="Google Shape;150;p29"/>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4000" dirty="0">
                <a:solidFill>
                  <a:schemeClr val="dk1"/>
                </a:solidFill>
              </a:rPr>
              <a:t>p</a:t>
            </a:r>
            <a:endParaRPr sz="3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30"/>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t>r</a:t>
            </a:r>
            <a:endParaRPr sz="40000" dirty="0"/>
          </a:p>
        </p:txBody>
      </p:sp>
      <p:sp>
        <p:nvSpPr>
          <p:cNvPr id="156" name="Google Shape;156;p30"/>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r</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31"/>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t>s</a:t>
            </a:r>
            <a:endParaRPr sz="40000" dirty="0"/>
          </a:p>
        </p:txBody>
      </p:sp>
      <p:sp>
        <p:nvSpPr>
          <p:cNvPr id="162" name="Google Shape;162;p31"/>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s</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t>a</a:t>
            </a:r>
            <a:endParaRPr sz="40000" dirty="0"/>
          </a:p>
        </p:txBody>
      </p:sp>
      <p:sp>
        <p:nvSpPr>
          <p:cNvPr id="60" name="Google Shape;60;p14"/>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40000">
                <a:solidFill>
                  <a:schemeClr val="dk1"/>
                </a:solidFill>
              </a:rPr>
              <a:t>a</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32"/>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a:t>t</a:t>
            </a:r>
            <a:endParaRPr sz="40000"/>
          </a:p>
        </p:txBody>
      </p:sp>
      <p:sp>
        <p:nvSpPr>
          <p:cNvPr id="168" name="Google Shape;168;p32"/>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a:solidFill>
                  <a:schemeClr val="dk1"/>
                </a:solidFill>
              </a:rPr>
              <a:t>t</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3"/>
          <p:cNvSpPr/>
          <p:nvPr/>
        </p:nvSpPr>
        <p:spPr>
          <a:xfrm>
            <a:off x="12205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t>u</a:t>
            </a:r>
            <a:endParaRPr sz="40000" dirty="0"/>
          </a:p>
        </p:txBody>
      </p:sp>
      <p:sp>
        <p:nvSpPr>
          <p:cNvPr id="174" name="Google Shape;174;p33"/>
          <p:cNvSpPr/>
          <p:nvPr/>
        </p:nvSpPr>
        <p:spPr>
          <a:xfrm>
            <a:off x="468800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u</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4"/>
          <p:cNvSpPr/>
          <p:nvPr/>
        </p:nvSpPr>
        <p:spPr>
          <a:xfrm>
            <a:off x="12205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t>v</a:t>
            </a:r>
            <a:endParaRPr sz="40000" dirty="0"/>
          </a:p>
        </p:txBody>
      </p:sp>
      <p:sp>
        <p:nvSpPr>
          <p:cNvPr id="180" name="Google Shape;180;p34"/>
          <p:cNvSpPr/>
          <p:nvPr/>
        </p:nvSpPr>
        <p:spPr>
          <a:xfrm>
            <a:off x="468800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w</a:t>
            </a: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5"/>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t>z</a:t>
            </a:r>
            <a:endParaRPr sz="40000" dirty="0"/>
          </a:p>
        </p:txBody>
      </p:sp>
      <p:sp>
        <p:nvSpPr>
          <p:cNvPr id="186" name="Google Shape;186;p35"/>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z</a:t>
            </a: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36"/>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dirty="0"/>
              <a:t>aa</a:t>
            </a:r>
            <a:endParaRPr sz="26000" dirty="0"/>
          </a:p>
        </p:txBody>
      </p:sp>
      <p:sp>
        <p:nvSpPr>
          <p:cNvPr id="192" name="Google Shape;192;p36"/>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dirty="0">
                <a:solidFill>
                  <a:schemeClr val="dk1"/>
                </a:solidFill>
              </a:rPr>
              <a:t>uu</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7"/>
          <p:cNvSpPr/>
          <p:nvPr/>
        </p:nvSpPr>
        <p:spPr>
          <a:xfrm>
            <a:off x="12205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dirty="0"/>
              <a:t>ee</a:t>
            </a:r>
            <a:endParaRPr sz="26000" dirty="0"/>
          </a:p>
        </p:txBody>
      </p:sp>
      <p:sp>
        <p:nvSpPr>
          <p:cNvPr id="198" name="Google Shape;198;p37"/>
          <p:cNvSpPr/>
          <p:nvPr/>
        </p:nvSpPr>
        <p:spPr>
          <a:xfrm>
            <a:off x="468800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a:solidFill>
                  <a:schemeClr val="dk1"/>
                </a:solidFill>
              </a:rPr>
              <a:t>oo</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8"/>
          <p:cNvSpPr/>
          <p:nvPr/>
        </p:nvSpPr>
        <p:spPr>
          <a:xfrm>
            <a:off x="12205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dirty="0"/>
              <a:t>oe</a:t>
            </a:r>
            <a:endParaRPr sz="26000" dirty="0"/>
          </a:p>
        </p:txBody>
      </p:sp>
      <p:sp>
        <p:nvSpPr>
          <p:cNvPr id="204" name="Google Shape;204;p38"/>
          <p:cNvSpPr/>
          <p:nvPr/>
        </p:nvSpPr>
        <p:spPr>
          <a:xfrm>
            <a:off x="468800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a:solidFill>
                  <a:schemeClr val="dk1"/>
                </a:solidFill>
              </a:rPr>
              <a:t>ie</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9"/>
          <p:cNvSpPr/>
          <p:nvPr/>
        </p:nvSpPr>
        <p:spPr>
          <a:xfrm>
            <a:off x="12205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a:t>ij</a:t>
            </a:r>
            <a:endParaRPr sz="26000"/>
          </a:p>
        </p:txBody>
      </p:sp>
      <p:sp>
        <p:nvSpPr>
          <p:cNvPr id="210" name="Google Shape;210;p39"/>
          <p:cNvSpPr/>
          <p:nvPr/>
        </p:nvSpPr>
        <p:spPr>
          <a:xfrm>
            <a:off x="468800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a:solidFill>
                  <a:schemeClr val="dk1"/>
                </a:solidFill>
              </a:rPr>
              <a:t>ei</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40"/>
          <p:cNvSpPr/>
          <p:nvPr/>
        </p:nvSpPr>
        <p:spPr>
          <a:xfrm>
            <a:off x="12205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a:t>eu</a:t>
            </a:r>
            <a:endParaRPr sz="26000"/>
          </a:p>
        </p:txBody>
      </p:sp>
      <p:sp>
        <p:nvSpPr>
          <p:cNvPr id="216" name="Google Shape;216;p40"/>
          <p:cNvSpPr/>
          <p:nvPr/>
        </p:nvSpPr>
        <p:spPr>
          <a:xfrm>
            <a:off x="4688000" y="0"/>
            <a:ext cx="4206300" cy="5082988"/>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dirty="0">
                <a:solidFill>
                  <a:schemeClr val="dk1"/>
                </a:solidFill>
              </a:rPr>
              <a:t>ou</a:t>
            </a: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41"/>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a:t>au</a:t>
            </a:r>
            <a:endParaRPr sz="26000"/>
          </a:p>
        </p:txBody>
      </p:sp>
      <p:sp>
        <p:nvSpPr>
          <p:cNvPr id="222" name="Google Shape;222;p41"/>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26000">
                <a:solidFill>
                  <a:schemeClr val="dk1"/>
                </a:solidFill>
              </a:rPr>
              <a:t>ui</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40000" dirty="0">
                <a:solidFill>
                  <a:schemeClr val="dk1"/>
                </a:solidFill>
              </a:rPr>
              <a:t>b</a:t>
            </a:r>
            <a:endParaRPr dirty="0"/>
          </a:p>
        </p:txBody>
      </p:sp>
      <p:sp>
        <p:nvSpPr>
          <p:cNvPr id="66" name="Google Shape;66;p15"/>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40000">
                <a:solidFill>
                  <a:schemeClr val="dk1"/>
                </a:solidFill>
              </a:rPr>
              <a:t>b</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42"/>
          <p:cNvSpPr txBox="1"/>
          <p:nvPr/>
        </p:nvSpPr>
        <p:spPr>
          <a:xfrm>
            <a:off x="329100" y="255000"/>
            <a:ext cx="8478000" cy="4718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l" sz="2000" u="sng" dirty="0">
                <a:solidFill>
                  <a:schemeClr val="dk2"/>
                </a:solidFill>
              </a:rPr>
              <a:t>Woorden om te oefenen</a:t>
            </a:r>
            <a:r>
              <a:rPr lang="nl" sz="2000" dirty="0">
                <a:solidFill>
                  <a:schemeClr val="dk2"/>
                </a:solidFill>
              </a:rPr>
              <a:t>: </a:t>
            </a:r>
            <a:r>
              <a:rPr lang="nl" sz="2000" dirty="0" smtClean="0">
                <a:solidFill>
                  <a:srgbClr val="0070C0"/>
                </a:solidFill>
              </a:rPr>
              <a:t>tweetekenklanken</a:t>
            </a:r>
          </a:p>
          <a:p>
            <a:pPr marL="0" lvl="0" indent="0" algn="l" rtl="0">
              <a:spcBef>
                <a:spcPts val="0"/>
              </a:spcBef>
              <a:spcAft>
                <a:spcPts val="0"/>
              </a:spcAft>
              <a:buNone/>
            </a:pPr>
            <a:endParaRPr sz="2000" dirty="0">
              <a:solidFill>
                <a:srgbClr val="0070C0"/>
              </a:solidFill>
            </a:endParaRPr>
          </a:p>
          <a:p>
            <a:pPr marL="0" lvl="0" indent="0" algn="l" rtl="0">
              <a:spcBef>
                <a:spcPts val="0"/>
              </a:spcBef>
              <a:spcAft>
                <a:spcPts val="0"/>
              </a:spcAft>
              <a:buNone/>
            </a:pPr>
            <a:r>
              <a:rPr lang="nl" sz="2000" dirty="0">
                <a:solidFill>
                  <a:schemeClr val="dk2"/>
                </a:solidFill>
              </a:rPr>
              <a:t>koets     grijs       pauze     reiger    mevrouw   plezier       kruiden</a:t>
            </a:r>
            <a:endParaRPr sz="2000" dirty="0">
              <a:solidFill>
                <a:schemeClr val="dk2"/>
              </a:solidFill>
            </a:endParaRPr>
          </a:p>
          <a:p>
            <a:pPr marL="0" lvl="0" indent="0" algn="l" rtl="0">
              <a:spcBef>
                <a:spcPts val="0"/>
              </a:spcBef>
              <a:spcAft>
                <a:spcPts val="0"/>
              </a:spcAft>
              <a:buNone/>
            </a:pPr>
            <a:r>
              <a:rPr lang="nl" sz="2000" dirty="0">
                <a:solidFill>
                  <a:schemeClr val="dk2"/>
                </a:solidFill>
              </a:rPr>
              <a:t>hoed     radijs     miauw     paleis    gebouw     dienblad    fruit</a:t>
            </a:r>
            <a:endParaRPr sz="2000" dirty="0">
              <a:solidFill>
                <a:schemeClr val="dk2"/>
              </a:solidFill>
            </a:endParaRPr>
          </a:p>
          <a:p>
            <a:pPr marL="0" lvl="0" indent="0" algn="l" rtl="0">
              <a:spcBef>
                <a:spcPts val="0"/>
              </a:spcBef>
              <a:spcAft>
                <a:spcPts val="0"/>
              </a:spcAft>
              <a:buNone/>
            </a:pPr>
            <a:r>
              <a:rPr lang="nl" sz="2000" dirty="0">
                <a:solidFill>
                  <a:schemeClr val="dk2"/>
                </a:solidFill>
              </a:rPr>
              <a:t>snoer    lijfje        rauw       dweil     hout           wieken      zuiden</a:t>
            </a:r>
            <a:endParaRPr sz="2000" dirty="0">
              <a:solidFill>
                <a:schemeClr val="dk2"/>
              </a:solidFill>
            </a:endParaRPr>
          </a:p>
          <a:p>
            <a:pPr marL="0" lvl="0" indent="0" algn="l" rtl="0">
              <a:spcBef>
                <a:spcPts val="0"/>
              </a:spcBef>
              <a:spcAft>
                <a:spcPts val="0"/>
              </a:spcAft>
              <a:buNone/>
            </a:pPr>
            <a:r>
              <a:rPr lang="nl" sz="2000" dirty="0">
                <a:solidFill>
                  <a:schemeClr val="dk2"/>
                </a:solidFill>
              </a:rPr>
              <a:t>troep     bijtring   blauw      geit       oerwoud    ziek           buikpijn</a:t>
            </a:r>
            <a:endParaRPr sz="2000" dirty="0">
              <a:solidFill>
                <a:schemeClr val="dk2"/>
              </a:solidFill>
            </a:endParaRPr>
          </a:p>
          <a:p>
            <a:pPr marL="0" lvl="0" indent="0" algn="l" rtl="0">
              <a:spcBef>
                <a:spcPts val="0"/>
              </a:spcBef>
              <a:spcAft>
                <a:spcPts val="0"/>
              </a:spcAft>
              <a:buNone/>
            </a:pPr>
            <a:endParaRPr sz="2000" dirty="0">
              <a:solidFill>
                <a:schemeClr val="dk2"/>
              </a:solidFill>
            </a:endParaRPr>
          </a:p>
          <a:p>
            <a:pPr marL="0" lvl="0" indent="0" algn="l" rtl="0">
              <a:spcBef>
                <a:spcPts val="0"/>
              </a:spcBef>
              <a:spcAft>
                <a:spcPts val="0"/>
              </a:spcAft>
              <a:buNone/>
            </a:pPr>
            <a:r>
              <a:rPr lang="nl" sz="2000" u="sng" dirty="0">
                <a:solidFill>
                  <a:schemeClr val="dk2"/>
                </a:solidFill>
              </a:rPr>
              <a:t>Nodig:</a:t>
            </a:r>
            <a:endParaRPr sz="2000" u="sng" dirty="0">
              <a:solidFill>
                <a:schemeClr val="dk2"/>
              </a:solidFill>
            </a:endParaRPr>
          </a:p>
          <a:p>
            <a:pPr marL="0" lvl="0" indent="0" algn="l" rtl="0">
              <a:spcBef>
                <a:spcPts val="0"/>
              </a:spcBef>
              <a:spcAft>
                <a:spcPts val="0"/>
              </a:spcAft>
              <a:buNone/>
            </a:pPr>
            <a:r>
              <a:rPr lang="nl" sz="2000" dirty="0">
                <a:solidFill>
                  <a:schemeClr val="dk2"/>
                </a:solidFill>
              </a:rPr>
              <a:t>oe       k       g       z      v</a:t>
            </a:r>
            <a:endParaRPr sz="2000" dirty="0">
              <a:solidFill>
                <a:schemeClr val="dk2"/>
              </a:solidFill>
            </a:endParaRPr>
          </a:p>
          <a:p>
            <a:pPr marL="0" lvl="0" indent="0" algn="l" rtl="0">
              <a:spcBef>
                <a:spcPts val="0"/>
              </a:spcBef>
              <a:spcAft>
                <a:spcPts val="0"/>
              </a:spcAft>
              <a:buNone/>
            </a:pPr>
            <a:r>
              <a:rPr lang="nl" sz="2000" dirty="0">
                <a:solidFill>
                  <a:schemeClr val="dk2"/>
                </a:solidFill>
              </a:rPr>
              <a:t>ij         t        s       m     </a:t>
            </a:r>
            <a:endParaRPr sz="2000" dirty="0">
              <a:solidFill>
                <a:schemeClr val="dk2"/>
              </a:solidFill>
            </a:endParaRPr>
          </a:p>
          <a:p>
            <a:pPr marL="0" lvl="0" indent="0" algn="l" rtl="0">
              <a:spcBef>
                <a:spcPts val="0"/>
              </a:spcBef>
              <a:spcAft>
                <a:spcPts val="0"/>
              </a:spcAft>
              <a:buNone/>
            </a:pPr>
            <a:r>
              <a:rPr lang="nl" sz="2000" dirty="0">
                <a:solidFill>
                  <a:schemeClr val="dk2"/>
                </a:solidFill>
              </a:rPr>
              <a:t>au      h        f       w</a:t>
            </a:r>
            <a:endParaRPr sz="2000" dirty="0">
              <a:solidFill>
                <a:schemeClr val="dk2"/>
              </a:solidFill>
            </a:endParaRPr>
          </a:p>
          <a:p>
            <a:pPr marL="0" lvl="0" indent="0" algn="l" rtl="0">
              <a:spcBef>
                <a:spcPts val="0"/>
              </a:spcBef>
              <a:spcAft>
                <a:spcPts val="0"/>
              </a:spcAft>
              <a:buNone/>
            </a:pPr>
            <a:r>
              <a:rPr lang="nl" sz="2000" dirty="0">
                <a:solidFill>
                  <a:schemeClr val="dk2"/>
                </a:solidFill>
              </a:rPr>
              <a:t>ei       d        j       b</a:t>
            </a:r>
            <a:endParaRPr sz="2000" dirty="0">
              <a:solidFill>
                <a:schemeClr val="dk2"/>
              </a:solidFill>
            </a:endParaRPr>
          </a:p>
          <a:p>
            <a:pPr marL="0" lvl="0" indent="0" algn="l" rtl="0">
              <a:spcBef>
                <a:spcPts val="0"/>
              </a:spcBef>
              <a:spcAft>
                <a:spcPts val="0"/>
              </a:spcAft>
              <a:buNone/>
            </a:pPr>
            <a:r>
              <a:rPr lang="nl" sz="2000" dirty="0">
                <a:solidFill>
                  <a:schemeClr val="dk2"/>
                </a:solidFill>
              </a:rPr>
              <a:t>ou      r        e       l</a:t>
            </a:r>
            <a:endParaRPr sz="2000" dirty="0">
              <a:solidFill>
                <a:schemeClr val="dk2"/>
              </a:solidFill>
            </a:endParaRPr>
          </a:p>
          <a:p>
            <a:pPr marL="0" lvl="0" indent="0" algn="l" rtl="0">
              <a:spcBef>
                <a:spcPts val="0"/>
              </a:spcBef>
              <a:spcAft>
                <a:spcPts val="0"/>
              </a:spcAft>
              <a:buNone/>
            </a:pPr>
            <a:r>
              <a:rPr lang="nl" sz="2000" dirty="0">
                <a:solidFill>
                  <a:schemeClr val="dk2"/>
                </a:solidFill>
              </a:rPr>
              <a:t>ie       p       n       a</a:t>
            </a:r>
            <a:endParaRPr sz="2000" dirty="0">
              <a:solidFill>
                <a:schemeClr val="dk2"/>
              </a:solidFill>
            </a:endParaRPr>
          </a:p>
          <a:p>
            <a:pPr marL="0" lvl="0" indent="0" algn="l" rtl="0">
              <a:spcBef>
                <a:spcPts val="0"/>
              </a:spcBef>
              <a:spcAft>
                <a:spcPts val="0"/>
              </a:spcAft>
              <a:buNone/>
            </a:pPr>
            <a:r>
              <a:rPr lang="nl" sz="2000" dirty="0">
                <a:solidFill>
                  <a:schemeClr val="dk2"/>
                </a:solidFill>
              </a:rPr>
              <a:t>ui</a:t>
            </a:r>
            <a:endParaRPr sz="2000" dirty="0">
              <a:solidFill>
                <a:schemeClr val="dk2"/>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3"/>
          <p:cNvSpPr txBox="1"/>
          <p:nvPr/>
        </p:nvSpPr>
        <p:spPr>
          <a:xfrm>
            <a:off x="98676" y="85519"/>
            <a:ext cx="8708424" cy="4973284"/>
          </a:xfrm>
          <a:prstGeom prst="rect">
            <a:avLst/>
          </a:prstGeom>
          <a:solidFill>
            <a:schemeClr val="lt1"/>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nl" sz="2000" u="sng" dirty="0">
                <a:solidFill>
                  <a:schemeClr val="dk2"/>
                </a:solidFill>
              </a:rPr>
              <a:t>Woorden om te oefenen</a:t>
            </a:r>
            <a:r>
              <a:rPr lang="nl" sz="2000" dirty="0">
                <a:solidFill>
                  <a:schemeClr val="dk2"/>
                </a:solidFill>
              </a:rPr>
              <a:t>: </a:t>
            </a:r>
            <a:r>
              <a:rPr lang="nl" sz="2000" dirty="0">
                <a:solidFill>
                  <a:srgbClr val="FF0000"/>
                </a:solidFill>
              </a:rPr>
              <a:t>samengestelde woorden</a:t>
            </a:r>
            <a:endParaRPr sz="2000" dirty="0">
              <a:solidFill>
                <a:srgbClr val="FF0000"/>
              </a:solidFill>
            </a:endParaRPr>
          </a:p>
          <a:p>
            <a:pPr marL="0" lvl="0" indent="0" algn="l" rtl="0">
              <a:spcBef>
                <a:spcPts val="0"/>
              </a:spcBef>
              <a:spcAft>
                <a:spcPts val="0"/>
              </a:spcAft>
              <a:buNone/>
            </a:pPr>
            <a:r>
              <a:rPr lang="nl" sz="2000" dirty="0">
                <a:solidFill>
                  <a:schemeClr val="dk2"/>
                </a:solidFill>
              </a:rPr>
              <a:t>speeltuin     deurkruk   zandbak    regenjas    buurman tuinpad </a:t>
            </a:r>
            <a:endParaRPr sz="2000" dirty="0">
              <a:solidFill>
                <a:schemeClr val="dk2"/>
              </a:solidFill>
            </a:endParaRPr>
          </a:p>
          <a:p>
            <a:pPr marL="0" lvl="0" indent="0" algn="l" rtl="0">
              <a:spcBef>
                <a:spcPts val="0"/>
              </a:spcBef>
              <a:spcAft>
                <a:spcPts val="0"/>
              </a:spcAft>
              <a:buNone/>
            </a:pPr>
            <a:r>
              <a:rPr lang="nl" sz="2000" dirty="0">
                <a:solidFill>
                  <a:schemeClr val="dk2"/>
                </a:solidFill>
              </a:rPr>
              <a:t>springplank  fietspomp  geitenvoer    kauwgom  strijkplank   deurbel</a:t>
            </a:r>
            <a:endParaRPr sz="2000" dirty="0">
              <a:solidFill>
                <a:schemeClr val="dk2"/>
              </a:solidFill>
            </a:endParaRPr>
          </a:p>
          <a:p>
            <a:pPr marL="0" lvl="0" indent="0" algn="l" rtl="0">
              <a:spcBef>
                <a:spcPts val="0"/>
              </a:spcBef>
              <a:spcAft>
                <a:spcPts val="0"/>
              </a:spcAft>
              <a:buNone/>
            </a:pPr>
            <a:r>
              <a:rPr lang="nl" sz="2000" dirty="0">
                <a:solidFill>
                  <a:schemeClr val="dk2"/>
                </a:solidFill>
              </a:rPr>
              <a:t>tuinslang   keukenraam   huiskamer   buitenlamp   zakdoek   wasmand</a:t>
            </a:r>
            <a:endParaRPr sz="2000" dirty="0">
              <a:solidFill>
                <a:schemeClr val="dk2"/>
              </a:solidFill>
            </a:endParaRPr>
          </a:p>
          <a:p>
            <a:pPr marL="0" lvl="0" indent="0" algn="l" rtl="0">
              <a:spcBef>
                <a:spcPts val="0"/>
              </a:spcBef>
              <a:spcAft>
                <a:spcPts val="0"/>
              </a:spcAft>
              <a:buNone/>
            </a:pPr>
            <a:endParaRPr lang="nl" sz="2000" u="sng" dirty="0" smtClean="0">
              <a:solidFill>
                <a:schemeClr val="dk2"/>
              </a:solidFill>
            </a:endParaRPr>
          </a:p>
          <a:p>
            <a:pPr marL="0" lvl="0" indent="0" algn="l" rtl="0">
              <a:spcBef>
                <a:spcPts val="0"/>
              </a:spcBef>
              <a:spcAft>
                <a:spcPts val="0"/>
              </a:spcAft>
              <a:buNone/>
            </a:pPr>
            <a:r>
              <a:rPr lang="nl" sz="2000" u="sng" dirty="0" smtClean="0">
                <a:solidFill>
                  <a:schemeClr val="dk2"/>
                </a:solidFill>
              </a:rPr>
              <a:t>Nodig</a:t>
            </a:r>
            <a:r>
              <a:rPr lang="nl" sz="2000" u="sng" dirty="0">
                <a:solidFill>
                  <a:schemeClr val="dk2"/>
                </a:solidFill>
              </a:rPr>
              <a:t>:</a:t>
            </a:r>
            <a:endParaRPr sz="2000" u="sng" dirty="0">
              <a:solidFill>
                <a:schemeClr val="dk2"/>
              </a:solidFill>
            </a:endParaRPr>
          </a:p>
          <a:p>
            <a:pPr marL="0" lvl="0" indent="0" algn="l" rtl="0">
              <a:spcBef>
                <a:spcPts val="0"/>
              </a:spcBef>
              <a:spcAft>
                <a:spcPts val="0"/>
              </a:spcAft>
              <a:buNone/>
            </a:pPr>
            <a:r>
              <a:rPr lang="nl" sz="2000" dirty="0">
                <a:solidFill>
                  <a:schemeClr val="dk2"/>
                </a:solidFill>
              </a:rPr>
              <a:t>oe       k (2x)    </a:t>
            </a:r>
            <a:r>
              <a:rPr lang="nl" sz="2000" dirty="0" smtClean="0">
                <a:solidFill>
                  <a:schemeClr val="dk2"/>
                </a:solidFill>
              </a:rPr>
              <a:t>    </a:t>
            </a:r>
            <a:r>
              <a:rPr lang="nl" sz="2000" dirty="0">
                <a:solidFill>
                  <a:schemeClr val="dk2"/>
                </a:solidFill>
              </a:rPr>
              <a:t>g      z       v   </a:t>
            </a:r>
            <a:endParaRPr sz="2000" dirty="0">
              <a:solidFill>
                <a:schemeClr val="dk2"/>
              </a:solidFill>
            </a:endParaRPr>
          </a:p>
          <a:p>
            <a:pPr marL="0" lvl="0" indent="0" algn="l" rtl="0">
              <a:spcBef>
                <a:spcPts val="0"/>
              </a:spcBef>
              <a:spcAft>
                <a:spcPts val="0"/>
              </a:spcAft>
              <a:buNone/>
            </a:pPr>
            <a:r>
              <a:rPr lang="nl" sz="2000" dirty="0">
                <a:solidFill>
                  <a:schemeClr val="dk2"/>
                </a:solidFill>
              </a:rPr>
              <a:t>ij         a (2x)    </a:t>
            </a:r>
            <a:r>
              <a:rPr lang="nl" sz="2000" dirty="0" smtClean="0">
                <a:solidFill>
                  <a:schemeClr val="dk2"/>
                </a:solidFill>
              </a:rPr>
              <a:t>    </a:t>
            </a:r>
            <a:r>
              <a:rPr lang="nl" sz="2000" dirty="0">
                <a:solidFill>
                  <a:schemeClr val="dk2"/>
                </a:solidFill>
              </a:rPr>
              <a:t>s      m      u</a:t>
            </a:r>
            <a:endParaRPr sz="2000" dirty="0">
              <a:solidFill>
                <a:schemeClr val="dk2"/>
              </a:solidFill>
            </a:endParaRPr>
          </a:p>
          <a:p>
            <a:pPr marL="0" lvl="0" indent="0" algn="l" rtl="0">
              <a:spcBef>
                <a:spcPts val="0"/>
              </a:spcBef>
              <a:spcAft>
                <a:spcPts val="0"/>
              </a:spcAft>
              <a:buNone/>
            </a:pPr>
            <a:r>
              <a:rPr lang="nl" sz="2000" dirty="0">
                <a:solidFill>
                  <a:schemeClr val="dk2"/>
                </a:solidFill>
              </a:rPr>
              <a:t>au   </a:t>
            </a:r>
            <a:r>
              <a:rPr lang="nl" sz="2000" dirty="0" smtClean="0">
                <a:solidFill>
                  <a:schemeClr val="dk2"/>
                </a:solidFill>
              </a:rPr>
              <a:t>    </a:t>
            </a:r>
            <a:r>
              <a:rPr lang="nl" sz="2000" dirty="0">
                <a:solidFill>
                  <a:schemeClr val="dk2"/>
                </a:solidFill>
              </a:rPr>
              <a:t>e (2x)     </a:t>
            </a:r>
            <a:r>
              <a:rPr lang="nl" sz="2000" dirty="0" smtClean="0">
                <a:solidFill>
                  <a:schemeClr val="dk2"/>
                </a:solidFill>
              </a:rPr>
              <a:t>   </a:t>
            </a:r>
            <a:r>
              <a:rPr lang="nl" sz="2000" dirty="0">
                <a:solidFill>
                  <a:schemeClr val="dk2"/>
                </a:solidFill>
              </a:rPr>
              <a:t>f      w       i</a:t>
            </a:r>
            <a:endParaRPr sz="2000" dirty="0">
              <a:solidFill>
                <a:schemeClr val="dk2"/>
              </a:solidFill>
            </a:endParaRPr>
          </a:p>
          <a:p>
            <a:pPr marL="0" lvl="0" indent="0" algn="l" rtl="0">
              <a:spcBef>
                <a:spcPts val="0"/>
              </a:spcBef>
              <a:spcAft>
                <a:spcPts val="0"/>
              </a:spcAft>
              <a:buNone/>
            </a:pPr>
            <a:r>
              <a:rPr lang="nl" sz="2000" dirty="0">
                <a:solidFill>
                  <a:schemeClr val="dk2"/>
                </a:solidFill>
              </a:rPr>
              <a:t>ei     </a:t>
            </a:r>
            <a:r>
              <a:rPr lang="nl" sz="2000" dirty="0" smtClean="0">
                <a:solidFill>
                  <a:schemeClr val="dk2"/>
                </a:solidFill>
              </a:rPr>
              <a:t>   </a:t>
            </a:r>
            <a:r>
              <a:rPr lang="nl" sz="2000" dirty="0">
                <a:solidFill>
                  <a:schemeClr val="dk2"/>
                </a:solidFill>
              </a:rPr>
              <a:t>n (2x)     </a:t>
            </a:r>
            <a:r>
              <a:rPr lang="nl" sz="2000" dirty="0" smtClean="0">
                <a:solidFill>
                  <a:schemeClr val="dk2"/>
                </a:solidFill>
              </a:rPr>
              <a:t>   </a:t>
            </a:r>
            <a:r>
              <a:rPr lang="nl" sz="2000" dirty="0">
                <a:solidFill>
                  <a:schemeClr val="dk2"/>
                </a:solidFill>
              </a:rPr>
              <a:t>j       b       f</a:t>
            </a:r>
            <a:endParaRPr sz="2000" dirty="0">
              <a:solidFill>
                <a:schemeClr val="dk2"/>
              </a:solidFill>
            </a:endParaRPr>
          </a:p>
          <a:p>
            <a:pPr marL="0" lvl="0" indent="0" algn="l" rtl="0">
              <a:spcBef>
                <a:spcPts val="0"/>
              </a:spcBef>
              <a:spcAft>
                <a:spcPts val="0"/>
              </a:spcAft>
              <a:buNone/>
            </a:pPr>
            <a:r>
              <a:rPr lang="nl" sz="2000" dirty="0">
                <a:solidFill>
                  <a:schemeClr val="dk2"/>
                </a:solidFill>
              </a:rPr>
              <a:t>ee    </a:t>
            </a:r>
            <a:r>
              <a:rPr lang="nl" sz="2000" dirty="0" smtClean="0">
                <a:solidFill>
                  <a:schemeClr val="dk2"/>
                </a:solidFill>
              </a:rPr>
              <a:t>   </a:t>
            </a:r>
            <a:r>
              <a:rPr lang="nl" sz="2000" dirty="0">
                <a:solidFill>
                  <a:schemeClr val="dk2"/>
                </a:solidFill>
              </a:rPr>
              <a:t>r  (2x)     </a:t>
            </a:r>
            <a:r>
              <a:rPr lang="nl" sz="2000" dirty="0" smtClean="0">
                <a:solidFill>
                  <a:schemeClr val="dk2"/>
                </a:solidFill>
              </a:rPr>
              <a:t>  </a:t>
            </a:r>
            <a:r>
              <a:rPr lang="nl" sz="2000" dirty="0">
                <a:solidFill>
                  <a:schemeClr val="dk2"/>
                </a:solidFill>
              </a:rPr>
              <a:t>h       l       o</a:t>
            </a:r>
            <a:endParaRPr sz="2000" dirty="0">
              <a:solidFill>
                <a:schemeClr val="dk2"/>
              </a:solidFill>
            </a:endParaRPr>
          </a:p>
          <a:p>
            <a:pPr marL="0" lvl="0" indent="0" algn="l" rtl="0">
              <a:spcBef>
                <a:spcPts val="0"/>
              </a:spcBef>
              <a:spcAft>
                <a:spcPts val="0"/>
              </a:spcAft>
              <a:buNone/>
            </a:pPr>
            <a:r>
              <a:rPr lang="nl" sz="2000" dirty="0">
                <a:solidFill>
                  <a:schemeClr val="dk2"/>
                </a:solidFill>
              </a:rPr>
              <a:t>ie     </a:t>
            </a:r>
            <a:r>
              <a:rPr lang="nl" sz="2000" dirty="0" smtClean="0">
                <a:solidFill>
                  <a:schemeClr val="dk2"/>
                </a:solidFill>
              </a:rPr>
              <a:t>   </a:t>
            </a:r>
            <a:r>
              <a:rPr lang="nl" sz="2000" dirty="0">
                <a:solidFill>
                  <a:schemeClr val="dk2"/>
                </a:solidFill>
              </a:rPr>
              <a:t>p (2x)     </a:t>
            </a:r>
            <a:r>
              <a:rPr lang="nl" sz="2000" dirty="0" smtClean="0">
                <a:solidFill>
                  <a:schemeClr val="dk2"/>
                </a:solidFill>
              </a:rPr>
              <a:t>  </a:t>
            </a:r>
            <a:r>
              <a:rPr lang="nl" sz="2000" dirty="0">
                <a:solidFill>
                  <a:schemeClr val="dk2"/>
                </a:solidFill>
              </a:rPr>
              <a:t>d       t       </a:t>
            </a:r>
            <a:endParaRPr sz="2000" dirty="0">
              <a:solidFill>
                <a:schemeClr val="dk2"/>
              </a:solidFill>
            </a:endParaRPr>
          </a:p>
          <a:p>
            <a:pPr marL="0" lvl="0" indent="0" algn="l" rtl="0">
              <a:spcBef>
                <a:spcPts val="0"/>
              </a:spcBef>
              <a:spcAft>
                <a:spcPts val="0"/>
              </a:spcAft>
              <a:buNone/>
            </a:pPr>
            <a:r>
              <a:rPr lang="nl" sz="2000" dirty="0">
                <a:solidFill>
                  <a:schemeClr val="dk2"/>
                </a:solidFill>
              </a:rPr>
              <a:t>ui </a:t>
            </a:r>
            <a:endParaRPr sz="2000" dirty="0">
              <a:solidFill>
                <a:schemeClr val="dk2"/>
              </a:solidFill>
            </a:endParaRPr>
          </a:p>
          <a:p>
            <a:pPr marL="0" lvl="0" indent="0" algn="l" rtl="0">
              <a:spcBef>
                <a:spcPts val="0"/>
              </a:spcBef>
              <a:spcAft>
                <a:spcPts val="0"/>
              </a:spcAft>
              <a:buNone/>
            </a:pPr>
            <a:r>
              <a:rPr lang="nl" sz="2000">
                <a:solidFill>
                  <a:schemeClr val="dk2"/>
                </a:solidFill>
              </a:rPr>
              <a:t>uu  </a:t>
            </a:r>
            <a:endParaRPr sz="2000" dirty="0">
              <a:solidFill>
                <a:schemeClr val="dk2"/>
              </a:solidFill>
            </a:endParaRPr>
          </a:p>
          <a:p>
            <a:pPr marL="0" lvl="0" indent="0" algn="l" rtl="0">
              <a:spcBef>
                <a:spcPts val="0"/>
              </a:spcBef>
              <a:spcAft>
                <a:spcPts val="0"/>
              </a:spcAft>
              <a:buNone/>
            </a:pPr>
            <a:r>
              <a:rPr lang="nl" sz="2000" dirty="0" smtClean="0">
                <a:solidFill>
                  <a:schemeClr val="dk2"/>
                </a:solidFill>
              </a:rPr>
              <a:t>aa</a:t>
            </a:r>
            <a:endParaRPr sz="2000" dirty="0">
              <a:solidFill>
                <a:schemeClr val="dk2"/>
              </a:solidFill>
            </a:endParaRPr>
          </a:p>
          <a:p>
            <a:pPr marL="0" lvl="0" indent="0" algn="l" rtl="0">
              <a:spcBef>
                <a:spcPts val="0"/>
              </a:spcBef>
              <a:spcAft>
                <a:spcPts val="0"/>
              </a:spcAft>
              <a:buNone/>
            </a:pPr>
            <a:r>
              <a:rPr lang="nl" sz="2000" dirty="0" smtClean="0">
                <a:solidFill>
                  <a:schemeClr val="dk2"/>
                </a:solidFill>
              </a:rPr>
              <a:t>eu  </a:t>
            </a:r>
            <a:endParaRPr sz="2000" dirty="0">
              <a:solidFill>
                <a:schemeClr val="dk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40000" dirty="0">
                <a:solidFill>
                  <a:schemeClr val="dk1"/>
                </a:solidFill>
              </a:rPr>
              <a:t>c</a:t>
            </a:r>
            <a:endParaRPr dirty="0"/>
          </a:p>
        </p:txBody>
      </p:sp>
      <p:sp>
        <p:nvSpPr>
          <p:cNvPr id="72" name="Google Shape;72;p16"/>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40000" dirty="0">
                <a:solidFill>
                  <a:schemeClr val="dk1"/>
                </a:solidFill>
              </a:rPr>
              <a:t>x</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40000" dirty="0">
                <a:solidFill>
                  <a:schemeClr val="dk1"/>
                </a:solidFill>
              </a:rPr>
              <a:t>d</a:t>
            </a:r>
            <a:endParaRPr dirty="0"/>
          </a:p>
        </p:txBody>
      </p:sp>
      <p:sp>
        <p:nvSpPr>
          <p:cNvPr id="78" name="Google Shape;78;p17"/>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40000" dirty="0">
                <a:solidFill>
                  <a:schemeClr val="dk1"/>
                </a:solidFill>
              </a:rPr>
              <a:t>d</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p:nvPr/>
        </p:nvSpPr>
        <p:spPr>
          <a:xfrm>
            <a:off x="12205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40000" dirty="0">
                <a:solidFill>
                  <a:schemeClr val="dk1"/>
                </a:solidFill>
              </a:rPr>
              <a:t>e</a:t>
            </a:r>
            <a:endParaRPr dirty="0"/>
          </a:p>
        </p:txBody>
      </p:sp>
      <p:sp>
        <p:nvSpPr>
          <p:cNvPr id="84" name="Google Shape;84;p18"/>
          <p:cNvSpPr/>
          <p:nvPr/>
        </p:nvSpPr>
        <p:spPr>
          <a:xfrm>
            <a:off x="4688000" y="0"/>
            <a:ext cx="4206300" cy="5089712"/>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nl" sz="40000" dirty="0">
                <a:solidFill>
                  <a:schemeClr val="dk1"/>
                </a:solidFill>
              </a:rPr>
              <a:t>e</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9"/>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f</a:t>
            </a:r>
            <a:endParaRPr dirty="0"/>
          </a:p>
        </p:txBody>
      </p:sp>
      <p:sp>
        <p:nvSpPr>
          <p:cNvPr id="90" name="Google Shape;90;p19"/>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f</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0"/>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4000" dirty="0">
                <a:solidFill>
                  <a:schemeClr val="dk1"/>
                </a:solidFill>
              </a:rPr>
              <a:t>g</a:t>
            </a:r>
            <a:endParaRPr sz="34000" dirty="0"/>
          </a:p>
        </p:txBody>
      </p:sp>
      <p:sp>
        <p:nvSpPr>
          <p:cNvPr id="96" name="Google Shape;96;p20"/>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34000" dirty="0">
                <a:solidFill>
                  <a:schemeClr val="dk1"/>
                </a:solidFill>
              </a:rPr>
              <a:t>g</a:t>
            </a:r>
            <a:endParaRPr sz="3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1"/>
          <p:cNvSpPr/>
          <p:nvPr/>
        </p:nvSpPr>
        <p:spPr>
          <a:xfrm>
            <a:off x="12205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h</a:t>
            </a:r>
            <a:endParaRPr dirty="0"/>
          </a:p>
        </p:txBody>
      </p:sp>
      <p:sp>
        <p:nvSpPr>
          <p:cNvPr id="102" name="Google Shape;102;p21"/>
          <p:cNvSpPr/>
          <p:nvPr/>
        </p:nvSpPr>
        <p:spPr>
          <a:xfrm>
            <a:off x="4688000" y="0"/>
            <a:ext cx="4206300" cy="5096435"/>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nl" sz="40000" dirty="0">
                <a:solidFill>
                  <a:schemeClr val="dk1"/>
                </a:solidFill>
              </a:rPr>
              <a:t>h</a:t>
            </a: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334</Words>
  <Application>Microsoft Office PowerPoint</Application>
  <PresentationFormat>Diavoorstelling (16:9)</PresentationFormat>
  <Paragraphs>98</Paragraphs>
  <Slides>31</Slides>
  <Notes>31</Notes>
  <HiddenSlides>0</HiddenSlides>
  <MMClips>0</MMClips>
  <ScaleCrop>false</ScaleCrop>
  <HeadingPairs>
    <vt:vector size="6" baseType="variant">
      <vt:variant>
        <vt:lpstr>Gebruikte lettertypen</vt:lpstr>
      </vt:variant>
      <vt:variant>
        <vt:i4>1</vt:i4>
      </vt:variant>
      <vt:variant>
        <vt:lpstr>Thema</vt:lpstr>
      </vt:variant>
      <vt:variant>
        <vt:i4>1</vt:i4>
      </vt:variant>
      <vt:variant>
        <vt:lpstr>Diatitels</vt:lpstr>
      </vt:variant>
      <vt:variant>
        <vt:i4>31</vt:i4>
      </vt:variant>
    </vt:vector>
  </HeadingPairs>
  <TitlesOfParts>
    <vt:vector size="33" baseType="lpstr">
      <vt:lpstr>Arial</vt:lpstr>
      <vt:lpstr>Simple Light</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hans vdvlugt</dc:creator>
  <cp:lastModifiedBy>hans vdvlugt</cp:lastModifiedBy>
  <cp:revision>3</cp:revision>
  <cp:lastPrinted>2024-02-07T15:46:58Z</cp:lastPrinted>
  <dcterms:modified xsi:type="dcterms:W3CDTF">2024-02-07T15:50:56Z</dcterms:modified>
</cp:coreProperties>
</file>