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09974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9042fcd1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9042fcd11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88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c7826422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c7826422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76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8c7826422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8c7826422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98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8c7826422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8c7826422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85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c78264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8c7826422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6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c7826422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8c7826422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33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8c7826422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8c7826422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64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c7826422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c7826422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795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8c7826422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8c7826422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51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8c7826422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8c7826422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94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c7826422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8c7826422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40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c7826422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c7826422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32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8c7826422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8c7826422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856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c78264222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8c7826422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15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c7826422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c7826422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167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c7826422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8c7826422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0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12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de1e26f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de1e26f6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33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c7826422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c7826422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45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c7826422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c7826422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80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c7826422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8c7826422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78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c7826422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8c7826422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67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c7826422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c7826422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00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title"/>
          </p:nvPr>
        </p:nvSpPr>
        <p:spPr>
          <a:xfrm>
            <a:off x="4167250" y="1999050"/>
            <a:ext cx="3679200" cy="133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Verhaaltjessommen </a:t>
            </a:r>
            <a:r>
              <a:rPr lang="nl" dirty="0" smtClean="0"/>
              <a:t>E3  tekst en digitaal</a:t>
            </a:r>
            <a:endParaRPr dirty="0"/>
          </a:p>
        </p:txBody>
      </p:sp>
      <p:sp>
        <p:nvSpPr>
          <p:cNvPr id="2" name="Rechthoek 1"/>
          <p:cNvSpPr/>
          <p:nvPr/>
        </p:nvSpPr>
        <p:spPr>
          <a:xfrm>
            <a:off x="6959965" y="4808823"/>
            <a:ext cx="2072201" cy="23682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dirty="0" smtClean="0"/>
              <a:t>www.spel-en-natuur.nl</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19" name="Google Shape;119;p22"/>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a:t>4</a:t>
            </a:r>
            <a:endParaRPr sz="1900"/>
          </a:p>
        </p:txBody>
      </p:sp>
      <p:sp>
        <p:nvSpPr>
          <p:cNvPr id="120" name="Google Shape;120;p22"/>
          <p:cNvSpPr txBox="1"/>
          <p:nvPr/>
        </p:nvSpPr>
        <p:spPr>
          <a:xfrm>
            <a:off x="968824" y="1241850"/>
            <a:ext cx="4103135" cy="2769959"/>
          </a:xfrm>
          <a:prstGeom prst="rect">
            <a:avLst/>
          </a:prstGeom>
          <a:noFill/>
          <a:ln>
            <a:noFill/>
          </a:ln>
        </p:spPr>
        <p:txBody>
          <a:bodyPr spcFirstLastPara="1" wrap="square" lIns="91425" tIns="91425" rIns="91425" bIns="91425" anchor="t" anchorCtr="0">
            <a:spAutoFit/>
          </a:bodyPr>
          <a:lstStyle/>
          <a:p>
            <a:pPr marL="457200"/>
            <a:r>
              <a:rPr lang="nl" sz="2400" dirty="0">
                <a:solidFill>
                  <a:schemeClr val="bg1"/>
                </a:solidFill>
              </a:rPr>
              <a:t>In de trein zitten 24 mensen. Na het station zitten er 40 mensen in de trein. Hoeveel </a:t>
            </a:r>
            <a:r>
              <a:rPr lang="nl" sz="2400" dirty="0" smtClean="0">
                <a:solidFill>
                  <a:schemeClr val="bg1"/>
                </a:solidFill>
              </a:rPr>
              <a:t>mensen </a:t>
            </a:r>
            <a:r>
              <a:rPr lang="nl" sz="2400" dirty="0">
                <a:solidFill>
                  <a:schemeClr val="bg1"/>
                </a:solidFill>
              </a:rPr>
              <a:t>zijn er ingestapt?</a:t>
            </a:r>
          </a:p>
          <a:p>
            <a:pPr marL="457200" lvl="0" indent="0" algn="l" rtl="0">
              <a:spcBef>
                <a:spcPts val="0"/>
              </a:spcBef>
              <a:spcAft>
                <a:spcPts val="0"/>
              </a:spcAft>
              <a:buNone/>
            </a:pPr>
            <a:endParaRPr sz="2400" dirty="0">
              <a:solidFill>
                <a:schemeClr val="lt1"/>
              </a:solidFill>
            </a:endParaRPr>
          </a:p>
          <a:p>
            <a:pPr marL="0" lvl="0" indent="0" algn="l" rtl="0">
              <a:spcBef>
                <a:spcPts val="0"/>
              </a:spcBef>
              <a:spcAft>
                <a:spcPts val="0"/>
              </a:spcAft>
              <a:buNone/>
            </a:pPr>
            <a:r>
              <a:rPr lang="nl" sz="2400" dirty="0">
                <a:solidFill>
                  <a:schemeClr val="lt1"/>
                </a:solidFill>
              </a:rPr>
              <a:t>     </a:t>
            </a:r>
            <a:r>
              <a:rPr lang="nl" sz="2400" b="1" dirty="0">
                <a:solidFill>
                  <a:schemeClr val="lt1"/>
                </a:solidFill>
              </a:rPr>
              <a:t>Antwoord</a:t>
            </a:r>
            <a:r>
              <a:rPr lang="nl" sz="2400" dirty="0">
                <a:solidFill>
                  <a:schemeClr val="lt1"/>
                </a:solidFill>
              </a:rPr>
              <a:t>:</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26" name="Google Shape;126;p23"/>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a:t>5</a:t>
            </a:r>
            <a:endParaRPr sz="1900"/>
          </a:p>
        </p:txBody>
      </p:sp>
      <p:sp>
        <p:nvSpPr>
          <p:cNvPr id="127" name="Google Shape;127;p23"/>
          <p:cNvSpPr txBox="1"/>
          <p:nvPr/>
        </p:nvSpPr>
        <p:spPr>
          <a:xfrm>
            <a:off x="917900" y="1041075"/>
            <a:ext cx="3955200" cy="2769959"/>
          </a:xfrm>
          <a:prstGeom prst="rect">
            <a:avLst/>
          </a:prstGeom>
          <a:noFill/>
          <a:ln>
            <a:noFill/>
          </a:ln>
        </p:spPr>
        <p:txBody>
          <a:bodyPr spcFirstLastPara="1" wrap="square" lIns="91425" tIns="91425" rIns="91425" bIns="91425" anchor="t" anchorCtr="0">
            <a:spAutoFit/>
          </a:bodyPr>
          <a:lstStyle/>
          <a:p>
            <a:pPr marL="457200"/>
            <a:r>
              <a:rPr lang="nl-NL" sz="2000" dirty="0">
                <a:solidFill>
                  <a:schemeClr val="bg1"/>
                </a:solidFill>
              </a:rPr>
              <a:t>Een metselaar heeft 20 bakstenen klaarliggen. Na 10 minuten metselen liggen er nog maar 3.</a:t>
            </a:r>
            <a:br>
              <a:rPr lang="nl-NL" sz="2000" dirty="0">
                <a:solidFill>
                  <a:schemeClr val="bg1"/>
                </a:solidFill>
              </a:rPr>
            </a:br>
            <a:r>
              <a:rPr lang="nl-NL" sz="2000" dirty="0" smtClean="0">
                <a:solidFill>
                  <a:schemeClr val="bg1"/>
                </a:solidFill>
              </a:rPr>
              <a:t>Hoeveel </a:t>
            </a:r>
            <a:r>
              <a:rPr lang="nl-NL" sz="2000" dirty="0">
                <a:solidFill>
                  <a:schemeClr val="bg1"/>
                </a:solidFill>
              </a:rPr>
              <a:t>bakstenen heeft hij gebruikt?   </a:t>
            </a:r>
          </a:p>
          <a:p>
            <a:pPr marL="457200" lvl="0" indent="0" algn="l" rtl="0">
              <a:spcBef>
                <a:spcPts val="0"/>
              </a:spcBef>
              <a:spcAft>
                <a:spcPts val="0"/>
              </a:spcAft>
              <a:buNone/>
            </a:pPr>
            <a:endParaRPr lang="nl" sz="2400" b="1" dirty="0" smtClean="0">
              <a:solidFill>
                <a:schemeClr val="lt1"/>
              </a:solidFill>
            </a:endParaRPr>
          </a:p>
          <a:p>
            <a:pPr marL="457200" lvl="0" indent="0" algn="l" rtl="0">
              <a:spcBef>
                <a:spcPts val="0"/>
              </a:spcBef>
              <a:spcAft>
                <a:spcPts val="0"/>
              </a:spcAft>
              <a:buNone/>
            </a:pPr>
            <a:r>
              <a:rPr lang="nl" sz="2400" b="1" dirty="0" smtClean="0">
                <a:solidFill>
                  <a:schemeClr val="lt1"/>
                </a:solidFill>
              </a:rPr>
              <a:t>Antwoord</a:t>
            </a:r>
            <a:r>
              <a:rPr lang="nl" sz="2400" dirty="0">
                <a:solidFill>
                  <a:schemeClr val="lt1"/>
                </a:solidFill>
              </a:rPr>
              <a:t>:</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1675908" y="553450"/>
            <a:ext cx="6056376" cy="4036598"/>
          </a:xfrm>
          <a:prstGeom prst="rect">
            <a:avLst/>
          </a:prstGeom>
          <a:noFill/>
          <a:ln>
            <a:noFill/>
          </a:ln>
        </p:spPr>
      </p:pic>
      <p:sp>
        <p:nvSpPr>
          <p:cNvPr id="133" name="Google Shape;133;p24"/>
          <p:cNvSpPr txBox="1">
            <a:spLocks noGrp="1"/>
          </p:cNvSpPr>
          <p:nvPr>
            <p:ph type="subTitle" idx="1"/>
          </p:nvPr>
        </p:nvSpPr>
        <p:spPr>
          <a:xfrm>
            <a:off x="443788" y="21754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sz="3500"/>
              <a:t>Digibord versie blad 2</a:t>
            </a:r>
            <a:endParaRPr sz="3500"/>
          </a:p>
        </p:txBody>
      </p:sp>
      <p:sp>
        <p:nvSpPr>
          <p:cNvPr id="4" name="Rechthoek 3"/>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39" name="Google Shape;139;p25"/>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dirty="0"/>
              <a:t>6</a:t>
            </a:r>
            <a:endParaRPr sz="1900" dirty="0"/>
          </a:p>
        </p:txBody>
      </p:sp>
      <p:sp>
        <p:nvSpPr>
          <p:cNvPr id="140" name="Google Shape;140;p25"/>
          <p:cNvSpPr txBox="1"/>
          <p:nvPr/>
        </p:nvSpPr>
        <p:spPr>
          <a:xfrm>
            <a:off x="1162574" y="1085125"/>
            <a:ext cx="3718611" cy="2400627"/>
          </a:xfrm>
          <a:prstGeom prst="rect">
            <a:avLst/>
          </a:prstGeom>
          <a:noFill/>
          <a:ln>
            <a:noFill/>
          </a:ln>
        </p:spPr>
        <p:txBody>
          <a:bodyPr spcFirstLastPara="1" wrap="square" lIns="91425" tIns="91425" rIns="91425" bIns="91425" anchor="t" anchorCtr="0">
            <a:spAutoFit/>
          </a:bodyPr>
          <a:lstStyle/>
          <a:p>
            <a:r>
              <a:rPr lang="nl-NL" sz="2400" dirty="0" smtClean="0">
                <a:solidFill>
                  <a:schemeClr val="bg1"/>
                </a:solidFill>
              </a:rPr>
              <a:t>Anne </a:t>
            </a:r>
            <a:r>
              <a:rPr lang="nl-NL" sz="2400" dirty="0">
                <a:solidFill>
                  <a:schemeClr val="bg1"/>
                </a:solidFill>
              </a:rPr>
              <a:t>moet € </a:t>
            </a:r>
            <a:r>
              <a:rPr lang="nl-NL" sz="2400" dirty="0" smtClean="0">
                <a:solidFill>
                  <a:schemeClr val="bg1"/>
                </a:solidFill>
              </a:rPr>
              <a:t>15 betalen</a:t>
            </a:r>
            <a:r>
              <a:rPr lang="nl-NL" sz="2400" dirty="0">
                <a:solidFill>
                  <a:schemeClr val="bg1"/>
                </a:solidFill>
              </a:rPr>
              <a:t>. Ze betaald met briefjes van € 5. Hoeveel briefjes moet zij geven?</a:t>
            </a:r>
          </a:p>
          <a:p>
            <a:pPr marL="0" lvl="0" indent="0" algn="l" rtl="0">
              <a:spcBef>
                <a:spcPts val="0"/>
              </a:spcBef>
              <a:spcAft>
                <a:spcPts val="0"/>
              </a:spcAft>
              <a:buNone/>
            </a:pPr>
            <a:endParaRPr sz="2400" dirty="0">
              <a:solidFill>
                <a:schemeClr val="lt1"/>
              </a:solidFill>
            </a:endParaRPr>
          </a:p>
          <a:p>
            <a:pPr marL="0" lvl="0" indent="0" algn="l" rtl="0">
              <a:spcBef>
                <a:spcPts val="0"/>
              </a:spcBef>
              <a:spcAft>
                <a:spcPts val="0"/>
              </a:spcAft>
              <a:buNone/>
            </a:pPr>
            <a:r>
              <a:rPr lang="nl" sz="2400" dirty="0" smtClean="0">
                <a:solidFill>
                  <a:schemeClr val="lt1"/>
                </a:solidFill>
              </a:rPr>
              <a:t>Antwoord:</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11" y="29150"/>
            <a:ext cx="5791022" cy="5143500"/>
          </a:xfrm>
          <a:prstGeom prst="rect">
            <a:avLst/>
          </a:prstGeom>
          <a:noFill/>
          <a:ln>
            <a:noFill/>
          </a:ln>
        </p:spPr>
      </p:pic>
      <p:sp>
        <p:nvSpPr>
          <p:cNvPr id="146" name="Google Shape;146;p26"/>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dirty="0"/>
              <a:t>7</a:t>
            </a:r>
            <a:endParaRPr sz="1900" dirty="0"/>
          </a:p>
        </p:txBody>
      </p:sp>
      <p:sp>
        <p:nvSpPr>
          <p:cNvPr id="147" name="Google Shape;147;p26"/>
          <p:cNvSpPr txBox="1"/>
          <p:nvPr/>
        </p:nvSpPr>
        <p:spPr>
          <a:xfrm>
            <a:off x="1259425" y="1287675"/>
            <a:ext cx="3417830" cy="2769959"/>
          </a:xfrm>
          <a:prstGeom prst="rect">
            <a:avLst/>
          </a:prstGeom>
          <a:noFill/>
          <a:ln>
            <a:noFill/>
          </a:ln>
        </p:spPr>
        <p:txBody>
          <a:bodyPr spcFirstLastPara="1" wrap="square" lIns="91425" tIns="91425" rIns="91425" bIns="91425" anchor="t" anchorCtr="0">
            <a:spAutoFit/>
          </a:bodyPr>
          <a:lstStyle/>
          <a:p>
            <a:pPr marL="457200"/>
            <a:r>
              <a:rPr lang="nl-NL" sz="2400" dirty="0">
                <a:solidFill>
                  <a:schemeClr val="bg1"/>
                </a:solidFill>
              </a:rPr>
              <a:t>Sem moet om 4 uur voetballen. Zijn school gaat uit om </a:t>
            </a:r>
            <a:r>
              <a:rPr lang="nl-NL" sz="2400" dirty="0" smtClean="0">
                <a:solidFill>
                  <a:schemeClr val="bg1"/>
                </a:solidFill>
              </a:rPr>
              <a:t>3 uur</a:t>
            </a:r>
            <a:r>
              <a:rPr lang="nl-NL" sz="2400" dirty="0">
                <a:solidFill>
                  <a:schemeClr val="bg1"/>
                </a:solidFill>
              </a:rPr>
              <a:t>. Hoe lang moet hij wachten? </a:t>
            </a:r>
          </a:p>
          <a:p>
            <a:pPr marL="457200" lvl="0" indent="0" algn="l" rtl="0">
              <a:spcBef>
                <a:spcPts val="0"/>
              </a:spcBef>
              <a:spcAft>
                <a:spcPts val="0"/>
              </a:spcAft>
              <a:buNone/>
            </a:pPr>
            <a:endParaRPr sz="2400" dirty="0">
              <a:solidFill>
                <a:schemeClr val="lt1"/>
              </a:solidFill>
            </a:endParaRPr>
          </a:p>
          <a:p>
            <a:pPr marL="0" lvl="0" indent="0" algn="l" rtl="0">
              <a:spcBef>
                <a:spcPts val="0"/>
              </a:spcBef>
              <a:spcAft>
                <a:spcPts val="0"/>
              </a:spcAft>
              <a:buNone/>
            </a:pPr>
            <a:r>
              <a:rPr lang="nl" sz="2400" dirty="0">
                <a:solidFill>
                  <a:schemeClr val="lt1"/>
                </a:solidFill>
              </a:rPr>
              <a:t>      </a:t>
            </a:r>
            <a:r>
              <a:rPr lang="nl" sz="2400" b="1" dirty="0">
                <a:solidFill>
                  <a:schemeClr val="lt1"/>
                </a:solidFill>
              </a:rPr>
              <a:t>Antwoord:</a:t>
            </a:r>
            <a:endParaRPr sz="2400" b="1"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53" name="Google Shape;153;p27"/>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dirty="0"/>
              <a:t>8</a:t>
            </a:r>
            <a:endParaRPr sz="1900" dirty="0"/>
          </a:p>
        </p:txBody>
      </p:sp>
      <p:sp>
        <p:nvSpPr>
          <p:cNvPr id="154" name="Google Shape;154;p27"/>
          <p:cNvSpPr txBox="1"/>
          <p:nvPr/>
        </p:nvSpPr>
        <p:spPr>
          <a:xfrm>
            <a:off x="776000" y="1032275"/>
            <a:ext cx="4156800" cy="2769959"/>
          </a:xfrm>
          <a:prstGeom prst="rect">
            <a:avLst/>
          </a:prstGeom>
          <a:noFill/>
          <a:ln>
            <a:noFill/>
          </a:ln>
        </p:spPr>
        <p:txBody>
          <a:bodyPr spcFirstLastPara="1" wrap="square" lIns="91425" tIns="91425" rIns="91425" bIns="91425" anchor="t" anchorCtr="0">
            <a:spAutoFit/>
          </a:bodyPr>
          <a:lstStyle/>
          <a:p>
            <a:pPr marL="457200"/>
            <a:r>
              <a:rPr lang="nl-NL" sz="2400" dirty="0">
                <a:solidFill>
                  <a:schemeClr val="bg1"/>
                </a:solidFill>
              </a:rPr>
              <a:t>In de pluktuin staan nog 40 rozen. Er komen 4 kinderen de rozen ophalen. Hoeveel rozen </a:t>
            </a:r>
            <a:r>
              <a:rPr lang="nl-NL" sz="2400" dirty="0" smtClean="0">
                <a:solidFill>
                  <a:schemeClr val="bg1"/>
                </a:solidFill>
              </a:rPr>
              <a:t>krijgen </a:t>
            </a:r>
            <a:r>
              <a:rPr lang="nl-NL" sz="2400" dirty="0">
                <a:solidFill>
                  <a:schemeClr val="bg1"/>
                </a:solidFill>
              </a:rPr>
              <a:t>zij ieder?</a:t>
            </a:r>
          </a:p>
          <a:p>
            <a:pPr marL="457200" lvl="0" indent="0" algn="l" rtl="0">
              <a:spcBef>
                <a:spcPts val="0"/>
              </a:spcBef>
              <a:spcAft>
                <a:spcPts val="0"/>
              </a:spcAft>
              <a:buNone/>
            </a:pPr>
            <a:r>
              <a:rPr lang="nl" sz="2400" dirty="0">
                <a:solidFill>
                  <a:schemeClr val="lt1"/>
                </a:solidFill>
              </a:rPr>
              <a:t/>
            </a:r>
            <a:br>
              <a:rPr lang="nl" sz="2400" dirty="0">
                <a:solidFill>
                  <a:schemeClr val="lt1"/>
                </a:solidFill>
              </a:rPr>
            </a:br>
            <a:r>
              <a:rPr lang="nl" sz="2400" b="1" dirty="0">
                <a:solidFill>
                  <a:schemeClr val="lt1"/>
                </a:solidFill>
              </a:rPr>
              <a:t>Antwoord:</a:t>
            </a:r>
            <a:endParaRPr sz="2400" b="1"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60" name="Google Shape;160;p28"/>
          <p:cNvSpPr/>
          <p:nvPr/>
        </p:nvSpPr>
        <p:spPr>
          <a:xfrm>
            <a:off x="859193" y="1150909"/>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dirty="0"/>
              <a:t>9</a:t>
            </a:r>
            <a:endParaRPr sz="1900" dirty="0"/>
          </a:p>
        </p:txBody>
      </p:sp>
      <p:sp>
        <p:nvSpPr>
          <p:cNvPr id="161" name="Google Shape;161;p28"/>
          <p:cNvSpPr txBox="1"/>
          <p:nvPr/>
        </p:nvSpPr>
        <p:spPr>
          <a:xfrm>
            <a:off x="1473565" y="1085125"/>
            <a:ext cx="3415410" cy="3139291"/>
          </a:xfrm>
          <a:prstGeom prst="rect">
            <a:avLst/>
          </a:prstGeom>
          <a:noFill/>
          <a:ln>
            <a:noFill/>
          </a:ln>
        </p:spPr>
        <p:txBody>
          <a:bodyPr spcFirstLastPara="1" wrap="square" lIns="91425" tIns="91425" rIns="91425" bIns="91425" anchor="t" anchorCtr="0">
            <a:spAutoFit/>
          </a:bodyPr>
          <a:lstStyle/>
          <a:p>
            <a:pPr lvl="0"/>
            <a:r>
              <a:rPr lang="nl" sz="2400" dirty="0" smtClean="0">
                <a:solidFill>
                  <a:schemeClr val="bg1"/>
                </a:solidFill>
              </a:rPr>
              <a:t>Op </a:t>
            </a:r>
            <a:r>
              <a:rPr lang="nl" sz="2400" dirty="0">
                <a:solidFill>
                  <a:schemeClr val="bg1"/>
                </a:solidFill>
              </a:rPr>
              <a:t>de kinderboerderij lopen 9 kippen, 7 geiten en 10 varkens. Hoe </a:t>
            </a:r>
            <a:r>
              <a:rPr lang="nl" sz="2400" dirty="0" smtClean="0">
                <a:solidFill>
                  <a:schemeClr val="bg1"/>
                </a:solidFill>
              </a:rPr>
              <a:t>veel dieren </a:t>
            </a:r>
            <a:r>
              <a:rPr lang="nl" sz="2400" dirty="0">
                <a:solidFill>
                  <a:schemeClr val="bg1"/>
                </a:solidFill>
              </a:rPr>
              <a:t>zijn dat</a:t>
            </a:r>
            <a:r>
              <a:rPr lang="nl" sz="2400" dirty="0" smtClean="0">
                <a:solidFill>
                  <a:schemeClr val="bg1"/>
                </a:solidFill>
              </a:rPr>
              <a:t>?</a:t>
            </a:r>
          </a:p>
          <a:p>
            <a:pPr lvl="0"/>
            <a:endParaRPr lang="nl" sz="2400" dirty="0" smtClean="0">
              <a:solidFill>
                <a:schemeClr val="bg1"/>
              </a:solidFill>
            </a:endParaRPr>
          </a:p>
          <a:p>
            <a:pPr lvl="0"/>
            <a:endParaRPr sz="2400" dirty="0">
              <a:solidFill>
                <a:schemeClr val="bg1"/>
              </a:solidFill>
            </a:endParaRPr>
          </a:p>
          <a:p>
            <a:pPr marL="0" lvl="0" indent="0" algn="l" rtl="0">
              <a:spcBef>
                <a:spcPts val="0"/>
              </a:spcBef>
              <a:spcAft>
                <a:spcPts val="0"/>
              </a:spcAft>
              <a:buNone/>
            </a:pPr>
            <a:r>
              <a:rPr lang="nl" sz="2400" b="1" dirty="0" smtClean="0">
                <a:solidFill>
                  <a:schemeClr val="lt1"/>
                </a:solidFill>
              </a:rPr>
              <a:t> </a:t>
            </a:r>
            <a:r>
              <a:rPr lang="nl" sz="2400" b="1" dirty="0">
                <a:solidFill>
                  <a:schemeClr val="lt1"/>
                </a:solidFill>
              </a:rPr>
              <a:t>Antwoord</a:t>
            </a:r>
            <a:r>
              <a:rPr lang="nl" sz="2400" dirty="0">
                <a:solidFill>
                  <a:schemeClr val="lt1"/>
                </a:solidFill>
              </a:rPr>
              <a:t>:</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9"/>
          <p:cNvPicPr preferRelativeResize="0"/>
          <p:nvPr/>
        </p:nvPicPr>
        <p:blipFill>
          <a:blip r:embed="rId3">
            <a:alphaModFix/>
          </a:blip>
          <a:stretch>
            <a:fillRect/>
          </a:stretch>
        </p:blipFill>
        <p:spPr>
          <a:xfrm>
            <a:off x="0" y="0"/>
            <a:ext cx="6236298" cy="5143500"/>
          </a:xfrm>
          <a:prstGeom prst="rect">
            <a:avLst/>
          </a:prstGeom>
          <a:noFill/>
          <a:ln>
            <a:noFill/>
          </a:ln>
        </p:spPr>
      </p:pic>
      <p:sp>
        <p:nvSpPr>
          <p:cNvPr id="167" name="Google Shape;167;p29"/>
          <p:cNvSpPr/>
          <p:nvPr/>
        </p:nvSpPr>
        <p:spPr>
          <a:xfrm>
            <a:off x="885506" y="1150909"/>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300" dirty="0" smtClean="0"/>
              <a:t>10</a:t>
            </a:r>
            <a:endParaRPr sz="1300" dirty="0"/>
          </a:p>
        </p:txBody>
      </p:sp>
      <p:sp>
        <p:nvSpPr>
          <p:cNvPr id="168" name="Google Shape;168;p29"/>
          <p:cNvSpPr txBox="1"/>
          <p:nvPr/>
        </p:nvSpPr>
        <p:spPr>
          <a:xfrm>
            <a:off x="1065700" y="1085125"/>
            <a:ext cx="4061100" cy="2400627"/>
          </a:xfrm>
          <a:prstGeom prst="rect">
            <a:avLst/>
          </a:prstGeom>
          <a:noFill/>
          <a:ln>
            <a:noFill/>
          </a:ln>
        </p:spPr>
        <p:txBody>
          <a:bodyPr spcFirstLastPara="1" wrap="square" lIns="91425" tIns="91425" rIns="91425" bIns="91425" anchor="t" anchorCtr="0">
            <a:spAutoFit/>
          </a:bodyPr>
          <a:lstStyle/>
          <a:p>
            <a:pPr marL="457200"/>
            <a:r>
              <a:rPr lang="nl-NL" sz="2400" dirty="0">
                <a:solidFill>
                  <a:schemeClr val="bg1"/>
                </a:solidFill>
              </a:rPr>
              <a:t>Mia betaald met €30. Haar trui kost €15. Hoeveel € krijgt zij terug?</a:t>
            </a:r>
          </a:p>
          <a:p>
            <a:pPr marL="457200" lvl="0" indent="0" algn="l" rtl="0">
              <a:spcBef>
                <a:spcPts val="0"/>
              </a:spcBef>
              <a:spcAft>
                <a:spcPts val="0"/>
              </a:spcAft>
              <a:buNone/>
            </a:pPr>
            <a:endParaRPr sz="2400" dirty="0">
              <a:solidFill>
                <a:schemeClr val="lt1"/>
              </a:solidFill>
            </a:endParaRPr>
          </a:p>
          <a:p>
            <a:pPr marL="457200" lvl="0" indent="0" algn="l" rtl="0">
              <a:spcBef>
                <a:spcPts val="0"/>
              </a:spcBef>
              <a:spcAft>
                <a:spcPts val="0"/>
              </a:spcAft>
              <a:buNone/>
            </a:pPr>
            <a:r>
              <a:rPr lang="nl" sz="2400" b="1" dirty="0">
                <a:solidFill>
                  <a:schemeClr val="lt1"/>
                </a:solidFill>
              </a:rPr>
              <a:t>Antwoord</a:t>
            </a:r>
            <a:r>
              <a:rPr lang="nl" sz="2400" dirty="0">
                <a:solidFill>
                  <a:schemeClr val="lt1"/>
                </a:solidFill>
              </a:rPr>
              <a:t>:</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1675908" y="553450"/>
            <a:ext cx="6056376" cy="4036598"/>
          </a:xfrm>
          <a:prstGeom prst="rect">
            <a:avLst/>
          </a:prstGeom>
          <a:noFill/>
          <a:ln>
            <a:noFill/>
          </a:ln>
        </p:spPr>
      </p:pic>
      <p:sp>
        <p:nvSpPr>
          <p:cNvPr id="174" name="Google Shape;174;p30"/>
          <p:cNvSpPr txBox="1">
            <a:spLocks noGrp="1"/>
          </p:cNvSpPr>
          <p:nvPr>
            <p:ph type="subTitle" idx="1"/>
          </p:nvPr>
        </p:nvSpPr>
        <p:spPr>
          <a:xfrm>
            <a:off x="443788" y="21754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sz="3500"/>
              <a:t>Digibord versie blad 3</a:t>
            </a:r>
            <a:endParaRPr sz="3500"/>
          </a:p>
        </p:txBody>
      </p:sp>
      <p:sp>
        <p:nvSpPr>
          <p:cNvPr id="4" name="Rechthoek 3"/>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80" name="Google Shape;180;p31"/>
          <p:cNvSpPr/>
          <p:nvPr/>
        </p:nvSpPr>
        <p:spPr>
          <a:xfrm>
            <a:off x="705375" y="1058700"/>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nl" sz="1300" dirty="0" smtClean="0"/>
          </a:p>
          <a:p>
            <a:pPr marL="0" lvl="0" indent="0" algn="ctr" rtl="0">
              <a:spcBef>
                <a:spcPts val="0"/>
              </a:spcBef>
              <a:spcAft>
                <a:spcPts val="0"/>
              </a:spcAft>
              <a:buNone/>
            </a:pPr>
            <a:endParaRPr lang="nl" sz="1300" dirty="0"/>
          </a:p>
          <a:p>
            <a:pPr marL="0" lvl="0" indent="0" algn="ctr" rtl="0">
              <a:spcBef>
                <a:spcPts val="0"/>
              </a:spcBef>
              <a:spcAft>
                <a:spcPts val="0"/>
              </a:spcAft>
              <a:buNone/>
            </a:pPr>
            <a:r>
              <a:rPr lang="nl" sz="1200" dirty="0" smtClean="0"/>
              <a:t>11</a:t>
            </a:r>
          </a:p>
          <a:p>
            <a:pPr marL="0" lvl="0" indent="0" algn="ctr" rtl="0">
              <a:spcBef>
                <a:spcPts val="0"/>
              </a:spcBef>
              <a:spcAft>
                <a:spcPts val="0"/>
              </a:spcAft>
              <a:buNone/>
            </a:pPr>
            <a:endParaRPr sz="1900" dirty="0"/>
          </a:p>
        </p:txBody>
      </p:sp>
      <p:sp>
        <p:nvSpPr>
          <p:cNvPr id="181" name="Google Shape;181;p31"/>
          <p:cNvSpPr txBox="1"/>
          <p:nvPr/>
        </p:nvSpPr>
        <p:spPr>
          <a:xfrm>
            <a:off x="1136150" y="959975"/>
            <a:ext cx="3955200" cy="2769959"/>
          </a:xfrm>
          <a:prstGeom prst="rect">
            <a:avLst/>
          </a:prstGeom>
          <a:noFill/>
          <a:ln>
            <a:noFill/>
          </a:ln>
        </p:spPr>
        <p:txBody>
          <a:bodyPr spcFirstLastPara="1" wrap="square" lIns="91425" tIns="91425" rIns="91425" bIns="91425" anchor="t" anchorCtr="0">
            <a:spAutoFit/>
          </a:bodyPr>
          <a:lstStyle/>
          <a:p>
            <a:pPr marL="457200"/>
            <a:r>
              <a:rPr lang="nl-NL" sz="2400" dirty="0" smtClean="0">
                <a:solidFill>
                  <a:schemeClr val="bg1"/>
                </a:solidFill>
              </a:rPr>
              <a:t>Dana </a:t>
            </a:r>
            <a:r>
              <a:rPr lang="nl-NL" sz="2400" dirty="0">
                <a:solidFill>
                  <a:schemeClr val="bg1"/>
                </a:solidFill>
              </a:rPr>
              <a:t>heeft 5 doosjes met 5 snoepjes. Hoeveel snoepjes heeft ze dan?</a:t>
            </a:r>
          </a:p>
          <a:p>
            <a:pPr marL="457200" lvl="0" indent="0" algn="l" rtl="0">
              <a:spcBef>
                <a:spcPts val="0"/>
              </a:spcBef>
              <a:spcAft>
                <a:spcPts val="0"/>
              </a:spcAft>
              <a:buNone/>
            </a:pPr>
            <a:endParaRPr lang="nl" sz="2400" b="1" dirty="0" smtClean="0">
              <a:solidFill>
                <a:schemeClr val="lt1"/>
              </a:solidFill>
            </a:endParaRPr>
          </a:p>
          <a:p>
            <a:pPr marL="457200" lvl="0" indent="0" algn="l" rtl="0">
              <a:spcBef>
                <a:spcPts val="0"/>
              </a:spcBef>
              <a:spcAft>
                <a:spcPts val="0"/>
              </a:spcAft>
              <a:buNone/>
            </a:pPr>
            <a:endParaRPr lang="nl" sz="2400" b="1" dirty="0">
              <a:solidFill>
                <a:schemeClr val="lt1"/>
              </a:solidFill>
            </a:endParaRPr>
          </a:p>
          <a:p>
            <a:pPr marL="457200" lvl="0" indent="0" algn="l" rtl="0">
              <a:spcBef>
                <a:spcPts val="0"/>
              </a:spcBef>
              <a:spcAft>
                <a:spcPts val="0"/>
              </a:spcAft>
              <a:buNone/>
            </a:pPr>
            <a:r>
              <a:rPr lang="nl" sz="2400" b="1" dirty="0" smtClean="0">
                <a:solidFill>
                  <a:schemeClr val="lt1"/>
                </a:solidFill>
              </a:rPr>
              <a:t>Antwoord</a:t>
            </a:r>
            <a:r>
              <a:rPr lang="nl" sz="2400" b="1" dirty="0">
                <a:solidFill>
                  <a:schemeClr val="lt1"/>
                </a:solidFill>
              </a:rPr>
              <a:t>:</a:t>
            </a:r>
            <a:endParaRPr sz="2400" b="1"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nl" b="1" u="sng" dirty="0"/>
              <a:t>Tips om verhaaltjessommen zelfstandig goed op te lossen.</a:t>
            </a:r>
            <a:endParaRPr b="1" u="sng" dirty="0"/>
          </a:p>
          <a:p>
            <a:pPr marL="0" lvl="0" indent="0" algn="l" rtl="0">
              <a:spcBef>
                <a:spcPts val="1200"/>
              </a:spcBef>
              <a:spcAft>
                <a:spcPts val="0"/>
              </a:spcAft>
              <a:buNone/>
            </a:pPr>
            <a:r>
              <a:rPr lang="nl" sz="2200" dirty="0"/>
              <a:t>Lees de opdracht eerst 2x heel goed door. Begrijp je wat er staat?</a:t>
            </a:r>
            <a:endParaRPr sz="2200" dirty="0"/>
          </a:p>
          <a:p>
            <a:pPr marL="0" lvl="0" indent="0" algn="l" rtl="0">
              <a:spcBef>
                <a:spcPts val="1200"/>
              </a:spcBef>
              <a:spcAft>
                <a:spcPts val="0"/>
              </a:spcAft>
              <a:buNone/>
            </a:pPr>
            <a:r>
              <a:rPr lang="nl" sz="2200" dirty="0"/>
              <a:t>Reken met de getallen die je ziet staan.</a:t>
            </a:r>
            <a:endParaRPr sz="2200" dirty="0"/>
          </a:p>
          <a:p>
            <a:pPr marL="0" lvl="0" indent="0" algn="l" rtl="0">
              <a:spcBef>
                <a:spcPts val="1200"/>
              </a:spcBef>
              <a:spcAft>
                <a:spcPts val="0"/>
              </a:spcAft>
              <a:buNone/>
            </a:pPr>
            <a:r>
              <a:rPr lang="nl" sz="2200" dirty="0"/>
              <a:t>Bedenk goed of het een optel,aftrek of keersom moet zijn.</a:t>
            </a:r>
            <a:endParaRPr sz="2200" dirty="0"/>
          </a:p>
          <a:p>
            <a:pPr marL="0" lvl="0" indent="0" algn="l" rtl="0">
              <a:spcBef>
                <a:spcPts val="1200"/>
              </a:spcBef>
              <a:spcAft>
                <a:spcPts val="0"/>
              </a:spcAft>
              <a:buNone/>
            </a:pPr>
            <a:r>
              <a:rPr lang="nl" sz="2200" dirty="0"/>
              <a:t>Als de som lastig is, laat je juf of meester dan zien hoe jij de som hebt opgelost. Schrijf dan niet alleen het antwoord op, maar ook hoe jij het hebt uitgerekend. Zo kan de juf of meester zien hoe jij denkt.</a:t>
            </a:r>
            <a:endParaRPr sz="2200" dirty="0"/>
          </a:p>
          <a:p>
            <a:pPr marL="0" lvl="0" indent="0" algn="l" rtl="0">
              <a:spcBef>
                <a:spcPts val="1200"/>
              </a:spcBef>
              <a:spcAft>
                <a:spcPts val="0"/>
              </a:spcAft>
              <a:buNone/>
            </a:pPr>
            <a:r>
              <a:rPr lang="nl" sz="2200" dirty="0"/>
              <a:t>Reken de sommen altijd nog een keertje na bij twijfel.</a:t>
            </a:r>
            <a:endParaRPr sz="2200" dirty="0"/>
          </a:p>
          <a:p>
            <a:pPr marL="0" lvl="0" indent="0" algn="l" rtl="0">
              <a:spcBef>
                <a:spcPts val="1200"/>
              </a:spcBef>
              <a:spcAft>
                <a:spcPts val="0"/>
              </a:spcAft>
              <a:buNone/>
            </a:pPr>
            <a:r>
              <a:rPr lang="nl" sz="2200" dirty="0"/>
              <a:t>Let goed op hoe je getal opschrijft.  </a:t>
            </a:r>
            <a:endParaRPr sz="2200" dirty="0"/>
          </a:p>
          <a:p>
            <a:pPr marL="0" lvl="0" indent="0" algn="l" rtl="0">
              <a:spcBef>
                <a:spcPts val="1200"/>
              </a:spcBef>
              <a:spcAft>
                <a:spcPts val="1200"/>
              </a:spcAft>
              <a:buNone/>
            </a:pPr>
            <a:endParaRPr dirty="0"/>
          </a:p>
        </p:txBody>
      </p:sp>
      <p:pic>
        <p:nvPicPr>
          <p:cNvPr id="61" name="Google Shape;61;p14"/>
          <p:cNvPicPr preferRelativeResize="0"/>
          <p:nvPr/>
        </p:nvPicPr>
        <p:blipFill>
          <a:blip r:embed="rId3">
            <a:alphaModFix/>
          </a:blip>
          <a:stretch>
            <a:fillRect/>
          </a:stretch>
        </p:blipFill>
        <p:spPr>
          <a:xfrm>
            <a:off x="6666870" y="125151"/>
            <a:ext cx="2309750" cy="1539450"/>
          </a:xfrm>
          <a:prstGeom prst="rect">
            <a:avLst/>
          </a:prstGeom>
          <a:noFill/>
          <a:ln>
            <a:noFill/>
          </a:ln>
        </p:spPr>
      </p:pic>
      <p:sp>
        <p:nvSpPr>
          <p:cNvPr id="4" name="Rechthoek 3"/>
          <p:cNvSpPr/>
          <p:nvPr/>
        </p:nvSpPr>
        <p:spPr>
          <a:xfrm>
            <a:off x="6959965" y="4808823"/>
            <a:ext cx="2072201" cy="23682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dirty="0" smtClean="0"/>
              <a:t>www.spel-en-natuur.nl</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1" y="0"/>
            <a:ext cx="5329249" cy="5143500"/>
          </a:xfrm>
          <a:prstGeom prst="rect">
            <a:avLst/>
          </a:prstGeom>
          <a:noFill/>
          <a:ln>
            <a:noFill/>
          </a:ln>
        </p:spPr>
      </p:pic>
      <p:sp>
        <p:nvSpPr>
          <p:cNvPr id="187" name="Google Shape;187;p32"/>
          <p:cNvSpPr/>
          <p:nvPr/>
        </p:nvSpPr>
        <p:spPr>
          <a:xfrm>
            <a:off x="714225" y="112037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300" dirty="0" smtClean="0"/>
              <a:t>12</a:t>
            </a:r>
            <a:endParaRPr sz="1300" dirty="0"/>
          </a:p>
        </p:txBody>
      </p:sp>
      <p:sp>
        <p:nvSpPr>
          <p:cNvPr id="188" name="Google Shape;188;p32"/>
          <p:cNvSpPr txBox="1"/>
          <p:nvPr/>
        </p:nvSpPr>
        <p:spPr>
          <a:xfrm>
            <a:off x="927557" y="1206625"/>
            <a:ext cx="3688493" cy="2400627"/>
          </a:xfrm>
          <a:prstGeom prst="rect">
            <a:avLst/>
          </a:prstGeom>
          <a:noFill/>
          <a:ln>
            <a:noFill/>
          </a:ln>
        </p:spPr>
        <p:txBody>
          <a:bodyPr spcFirstLastPara="1" wrap="square" lIns="91425" tIns="91425" rIns="91425" bIns="91425" anchor="t" anchorCtr="0">
            <a:spAutoFit/>
          </a:bodyPr>
          <a:lstStyle/>
          <a:p>
            <a:pPr marL="457200"/>
            <a:r>
              <a:rPr lang="nl-NL" sz="2000" dirty="0">
                <a:solidFill>
                  <a:schemeClr val="bg1"/>
                </a:solidFill>
              </a:rPr>
              <a:t>Pien heeft 31 pannenkoeken </a:t>
            </a:r>
            <a:r>
              <a:rPr lang="nl-NL" sz="2000" dirty="0" smtClean="0">
                <a:solidFill>
                  <a:schemeClr val="bg1"/>
                </a:solidFill>
              </a:rPr>
              <a:t>gebakken </a:t>
            </a:r>
            <a:r>
              <a:rPr lang="nl-NL" sz="2000" dirty="0">
                <a:solidFill>
                  <a:schemeClr val="bg1"/>
                </a:solidFill>
              </a:rPr>
              <a:t>en Jelte 36. Hoeveel pannenkoeken is dat samen</a:t>
            </a:r>
            <a:r>
              <a:rPr lang="nl-NL" sz="2000" dirty="0" smtClean="0">
                <a:solidFill>
                  <a:schemeClr val="bg1"/>
                </a:solidFill>
              </a:rPr>
              <a:t>?</a:t>
            </a:r>
          </a:p>
          <a:p>
            <a:pPr marL="457200"/>
            <a:endParaRPr lang="nl-NL" sz="2000" dirty="0">
              <a:solidFill>
                <a:schemeClr val="bg1"/>
              </a:solidFill>
            </a:endParaRPr>
          </a:p>
          <a:p>
            <a:pPr marL="457200" lvl="0" indent="0" algn="l" rtl="0">
              <a:spcBef>
                <a:spcPts val="0"/>
              </a:spcBef>
              <a:spcAft>
                <a:spcPts val="0"/>
              </a:spcAft>
              <a:buNone/>
            </a:pPr>
            <a:r>
              <a:rPr lang="nl" sz="2400" dirty="0" smtClean="0">
                <a:solidFill>
                  <a:schemeClr val="lt1"/>
                </a:solidFill>
              </a:rPr>
              <a:t>Antwoord</a:t>
            </a:r>
            <a:r>
              <a:rPr lang="nl" sz="2400" dirty="0">
                <a:solidFill>
                  <a:schemeClr val="lt1"/>
                </a:solidFill>
              </a:rPr>
              <a:t>:</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3"/>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94" name="Google Shape;194;p33"/>
          <p:cNvSpPr/>
          <p:nvPr/>
        </p:nvSpPr>
        <p:spPr>
          <a:xfrm>
            <a:off x="811050" y="111157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300" dirty="0" smtClean="0"/>
              <a:t>13</a:t>
            </a:r>
            <a:endParaRPr sz="1300" dirty="0"/>
          </a:p>
        </p:txBody>
      </p:sp>
      <p:sp>
        <p:nvSpPr>
          <p:cNvPr id="195" name="Google Shape;195;p33"/>
          <p:cNvSpPr txBox="1"/>
          <p:nvPr/>
        </p:nvSpPr>
        <p:spPr>
          <a:xfrm>
            <a:off x="532851" y="1058947"/>
            <a:ext cx="4591120" cy="3016180"/>
          </a:xfrm>
          <a:prstGeom prst="rect">
            <a:avLst/>
          </a:prstGeom>
          <a:noFill/>
          <a:ln>
            <a:noFill/>
          </a:ln>
        </p:spPr>
        <p:txBody>
          <a:bodyPr spcFirstLastPara="1" wrap="square" lIns="91425" tIns="91425" rIns="91425" bIns="91425" anchor="t" anchorCtr="0">
            <a:spAutoFit/>
          </a:bodyPr>
          <a:lstStyle/>
          <a:p>
            <a:pPr marL="457200" lvl="0"/>
            <a:endParaRPr lang="nl" sz="2000" dirty="0" smtClean="0">
              <a:solidFill>
                <a:schemeClr val="dk1"/>
              </a:solidFill>
            </a:endParaRPr>
          </a:p>
          <a:p>
            <a:pPr marL="457200" lvl="0"/>
            <a:endParaRPr lang="nl" sz="2000" dirty="0">
              <a:solidFill>
                <a:schemeClr val="dk1"/>
              </a:solidFill>
            </a:endParaRPr>
          </a:p>
          <a:p>
            <a:pPr marL="457200" lvl="0"/>
            <a:r>
              <a:rPr lang="nl" sz="2000" dirty="0" smtClean="0">
                <a:solidFill>
                  <a:schemeClr val="bg1"/>
                </a:solidFill>
              </a:rPr>
              <a:t>In </a:t>
            </a:r>
            <a:r>
              <a:rPr lang="nl" sz="2000" dirty="0">
                <a:solidFill>
                  <a:schemeClr val="bg1"/>
                </a:solidFill>
              </a:rPr>
              <a:t>de bus zitten 20 mensen. Bij de eerste halte stappen er 5 uit, bij de tweede halte stappen er </a:t>
            </a:r>
            <a:r>
              <a:rPr lang="nl" sz="2000" dirty="0" smtClean="0">
                <a:solidFill>
                  <a:schemeClr val="bg1"/>
                </a:solidFill>
              </a:rPr>
              <a:t>7 uit</a:t>
            </a:r>
            <a:r>
              <a:rPr lang="nl" sz="2000" dirty="0">
                <a:solidFill>
                  <a:schemeClr val="bg1"/>
                </a:solidFill>
              </a:rPr>
              <a:t>. Hoeveel mensen zitten er daarna nog in de bus</a:t>
            </a:r>
            <a:r>
              <a:rPr lang="nl" sz="2000" dirty="0" smtClean="0">
                <a:solidFill>
                  <a:schemeClr val="bg1"/>
                </a:solidFill>
              </a:rPr>
              <a:t>?</a:t>
            </a:r>
          </a:p>
          <a:p>
            <a:pPr marL="457200" lvl="0"/>
            <a:endParaRPr lang="nl" sz="2000" dirty="0">
              <a:solidFill>
                <a:schemeClr val="dk1"/>
              </a:solidFill>
            </a:endParaRPr>
          </a:p>
          <a:p>
            <a:pPr marL="457200" lvl="0"/>
            <a:r>
              <a:rPr lang="nl" sz="2400" dirty="0" smtClean="0">
                <a:solidFill>
                  <a:schemeClr val="lt1"/>
                </a:solidFill>
              </a:rPr>
              <a:t>Antwoord</a:t>
            </a:r>
            <a:r>
              <a:rPr lang="nl" sz="2400" dirty="0">
                <a:solidFill>
                  <a:schemeClr val="lt1"/>
                </a:solidFill>
              </a:rPr>
              <a:t>:</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4"/>
          <p:cNvPicPr preferRelativeResize="0"/>
          <p:nvPr/>
        </p:nvPicPr>
        <p:blipFill>
          <a:blip r:embed="rId3">
            <a:alphaModFix/>
          </a:blip>
          <a:stretch>
            <a:fillRect/>
          </a:stretch>
        </p:blipFill>
        <p:spPr>
          <a:xfrm>
            <a:off x="55889" y="0"/>
            <a:ext cx="5791022" cy="5143500"/>
          </a:xfrm>
          <a:prstGeom prst="rect">
            <a:avLst/>
          </a:prstGeom>
          <a:noFill/>
          <a:ln>
            <a:noFill/>
          </a:ln>
        </p:spPr>
      </p:pic>
      <p:sp>
        <p:nvSpPr>
          <p:cNvPr id="201" name="Google Shape;201;p34"/>
          <p:cNvSpPr/>
          <p:nvPr/>
        </p:nvSpPr>
        <p:spPr>
          <a:xfrm>
            <a:off x="952000" y="11115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NL" sz="1300" dirty="0" smtClean="0"/>
              <a:t>14</a:t>
            </a:r>
            <a:endParaRPr sz="1300" dirty="0"/>
          </a:p>
        </p:txBody>
      </p:sp>
      <p:sp>
        <p:nvSpPr>
          <p:cNvPr id="202" name="Google Shape;202;p34"/>
          <p:cNvSpPr txBox="1"/>
          <p:nvPr/>
        </p:nvSpPr>
        <p:spPr>
          <a:xfrm>
            <a:off x="1215400" y="1252500"/>
            <a:ext cx="3805500" cy="2769959"/>
          </a:xfrm>
          <a:prstGeom prst="rect">
            <a:avLst/>
          </a:prstGeom>
          <a:noFill/>
          <a:ln>
            <a:noFill/>
          </a:ln>
        </p:spPr>
        <p:txBody>
          <a:bodyPr spcFirstLastPara="1" wrap="square" lIns="91425" tIns="91425" rIns="91425" bIns="91425" anchor="t" anchorCtr="0">
            <a:spAutoFit/>
          </a:bodyPr>
          <a:lstStyle/>
          <a:p>
            <a:pPr marL="457200"/>
            <a:r>
              <a:rPr lang="nl-NL" sz="2400" dirty="0">
                <a:solidFill>
                  <a:schemeClr val="bg1"/>
                </a:solidFill>
              </a:rPr>
              <a:t>In een plantenwinkel staan 4 rijen met 4 planten. Hoeveel planten heeft de winkel staan</a:t>
            </a:r>
            <a:r>
              <a:rPr lang="nl-NL" sz="2400" dirty="0" smtClean="0">
                <a:solidFill>
                  <a:schemeClr val="bg1"/>
                </a:solidFill>
              </a:rPr>
              <a:t>?</a:t>
            </a:r>
            <a:endParaRPr lang="nl" sz="2400" b="1" dirty="0" smtClean="0">
              <a:solidFill>
                <a:schemeClr val="lt1"/>
              </a:solidFill>
            </a:endParaRPr>
          </a:p>
          <a:p>
            <a:pPr marL="457200" lvl="0" indent="0" algn="l" rtl="0">
              <a:spcBef>
                <a:spcPts val="0"/>
              </a:spcBef>
              <a:spcAft>
                <a:spcPts val="0"/>
              </a:spcAft>
              <a:buNone/>
            </a:pPr>
            <a:endParaRPr lang="nl" sz="2400" b="1" dirty="0">
              <a:solidFill>
                <a:schemeClr val="lt1"/>
              </a:solidFill>
            </a:endParaRPr>
          </a:p>
          <a:p>
            <a:pPr marL="457200" lvl="0" indent="0" algn="l" rtl="0">
              <a:spcBef>
                <a:spcPts val="0"/>
              </a:spcBef>
              <a:spcAft>
                <a:spcPts val="0"/>
              </a:spcAft>
              <a:buNone/>
            </a:pPr>
            <a:r>
              <a:rPr lang="nl" sz="2400" b="1" dirty="0" smtClean="0">
                <a:solidFill>
                  <a:schemeClr val="lt1"/>
                </a:solidFill>
              </a:rPr>
              <a:t>Antwoord</a:t>
            </a:r>
            <a:r>
              <a:rPr lang="nl" sz="2400" dirty="0">
                <a:solidFill>
                  <a:schemeClr val="lt1"/>
                </a:solidFill>
              </a:rPr>
              <a:t>:</a:t>
            </a:r>
            <a:endParaRPr sz="2400"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5"/>
          <p:cNvPicPr preferRelativeResize="0"/>
          <p:nvPr/>
        </p:nvPicPr>
        <p:blipFill>
          <a:blip r:embed="rId3">
            <a:alphaModFix/>
          </a:blip>
          <a:stretch>
            <a:fillRect/>
          </a:stretch>
        </p:blipFill>
        <p:spPr>
          <a:xfrm>
            <a:off x="-11" y="0"/>
            <a:ext cx="5791022" cy="5143500"/>
          </a:xfrm>
          <a:prstGeom prst="rect">
            <a:avLst/>
          </a:prstGeom>
          <a:noFill/>
          <a:ln>
            <a:noFill/>
          </a:ln>
        </p:spPr>
      </p:pic>
      <p:sp>
        <p:nvSpPr>
          <p:cNvPr id="208" name="Google Shape;208;p35"/>
          <p:cNvSpPr/>
          <p:nvPr/>
        </p:nvSpPr>
        <p:spPr>
          <a:xfrm>
            <a:off x="807987" y="1060972"/>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300" dirty="0" smtClean="0"/>
              <a:t>15</a:t>
            </a:r>
            <a:endParaRPr sz="1300" dirty="0"/>
          </a:p>
        </p:txBody>
      </p:sp>
      <p:sp>
        <p:nvSpPr>
          <p:cNvPr id="209" name="Google Shape;209;p35"/>
          <p:cNvSpPr txBox="1"/>
          <p:nvPr/>
        </p:nvSpPr>
        <p:spPr>
          <a:xfrm>
            <a:off x="960025" y="1479625"/>
            <a:ext cx="41139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2400" dirty="0" smtClean="0">
                <a:solidFill>
                  <a:schemeClr val="lt1"/>
                </a:solidFill>
              </a:rPr>
              <a:t>    </a:t>
            </a:r>
          </a:p>
          <a:p>
            <a:pPr marL="0" lvl="0" indent="0" algn="l" rtl="0">
              <a:spcBef>
                <a:spcPts val="0"/>
              </a:spcBef>
              <a:spcAft>
                <a:spcPts val="0"/>
              </a:spcAft>
              <a:buNone/>
            </a:pPr>
            <a:endParaRPr lang="nl" sz="2400" dirty="0">
              <a:solidFill>
                <a:schemeClr val="lt1"/>
              </a:solidFill>
            </a:endParaRPr>
          </a:p>
          <a:p>
            <a:pPr marL="0" lvl="0" indent="0" algn="l" rtl="0">
              <a:spcBef>
                <a:spcPts val="0"/>
              </a:spcBef>
              <a:spcAft>
                <a:spcPts val="0"/>
              </a:spcAft>
              <a:buNone/>
            </a:pPr>
            <a:endParaRPr lang="nl" sz="2400" dirty="0" smtClean="0">
              <a:solidFill>
                <a:schemeClr val="lt1"/>
              </a:solidFill>
            </a:endParaRPr>
          </a:p>
          <a:p>
            <a:pPr marL="0" lvl="0" indent="0" algn="l" rtl="0">
              <a:spcBef>
                <a:spcPts val="0"/>
              </a:spcBef>
              <a:spcAft>
                <a:spcPts val="0"/>
              </a:spcAft>
              <a:buNone/>
            </a:pPr>
            <a:r>
              <a:rPr lang="nl" sz="2400" dirty="0" smtClean="0">
                <a:solidFill>
                  <a:schemeClr val="lt1"/>
                </a:solidFill>
              </a:rPr>
              <a:t>    Antwoord</a:t>
            </a:r>
            <a:r>
              <a:rPr lang="nl" sz="2400" dirty="0">
                <a:solidFill>
                  <a:schemeClr val="lt1"/>
                </a:solidFill>
              </a:rPr>
              <a:t>:</a:t>
            </a:r>
            <a:endParaRPr sz="2400" dirty="0">
              <a:solidFill>
                <a:schemeClr val="lt1"/>
              </a:solidFill>
            </a:endParaRPr>
          </a:p>
        </p:txBody>
      </p:sp>
      <p:sp>
        <p:nvSpPr>
          <p:cNvPr id="2" name="Rechthoek 1"/>
          <p:cNvSpPr/>
          <p:nvPr/>
        </p:nvSpPr>
        <p:spPr>
          <a:xfrm>
            <a:off x="1201666" y="1634070"/>
            <a:ext cx="3625479" cy="830997"/>
          </a:xfrm>
          <a:prstGeom prst="rect">
            <a:avLst/>
          </a:prstGeom>
        </p:spPr>
        <p:txBody>
          <a:bodyPr wrap="square">
            <a:spAutoFit/>
          </a:bodyPr>
          <a:lstStyle/>
          <a:p>
            <a:pPr marL="139700" lvl="0">
              <a:buClr>
                <a:schemeClr val="dk1"/>
              </a:buClr>
              <a:buSzPts val="1400"/>
            </a:pPr>
            <a:r>
              <a:rPr lang="nl" sz="1600" dirty="0">
                <a:solidFill>
                  <a:schemeClr val="bg1"/>
                </a:solidFill>
              </a:rPr>
              <a:t>De juf is om 8.00 uur op school. Ze staat een uur eerder op. Waar staat de kleine wijzer dan op </a:t>
            </a:r>
            <a:r>
              <a:rPr lang="nl" sz="1600" dirty="0" smtClean="0">
                <a:solidFill>
                  <a:schemeClr val="bg1"/>
                </a:solidFill>
              </a:rPr>
              <a:t>de klok</a:t>
            </a:r>
            <a:r>
              <a:rPr lang="nl" sz="1600" dirty="0">
                <a:solidFill>
                  <a:schemeClr val="bg1"/>
                </a:solidFill>
              </a:rPr>
              <a:t>?</a:t>
            </a:r>
          </a:p>
        </p:txBody>
      </p:sp>
      <p:sp>
        <p:nvSpPr>
          <p:cNvPr id="6" name="Rechthoek 5"/>
          <p:cNvSpPr/>
          <p:nvPr/>
        </p:nvSpPr>
        <p:spPr>
          <a:xfrm>
            <a:off x="1013915" y="3345440"/>
            <a:ext cx="210509" cy="2148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7" name="Rechthoek 6"/>
          <p:cNvSpPr/>
          <p:nvPr/>
        </p:nvSpPr>
        <p:spPr>
          <a:xfrm>
            <a:off x="3036204" y="3345439"/>
            <a:ext cx="210509" cy="2148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p:cNvSpPr/>
          <p:nvPr/>
        </p:nvSpPr>
        <p:spPr>
          <a:xfrm>
            <a:off x="2092186" y="3361148"/>
            <a:ext cx="210509" cy="2148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Rechthoek 8"/>
          <p:cNvSpPr/>
          <p:nvPr/>
        </p:nvSpPr>
        <p:spPr>
          <a:xfrm>
            <a:off x="3943991" y="3330046"/>
            <a:ext cx="210509" cy="2148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 name="Rechthoek 2"/>
          <p:cNvSpPr/>
          <p:nvPr/>
        </p:nvSpPr>
        <p:spPr>
          <a:xfrm>
            <a:off x="1224424" y="3298950"/>
            <a:ext cx="824265" cy="276999"/>
          </a:xfrm>
          <a:prstGeom prst="rect">
            <a:avLst/>
          </a:prstGeom>
        </p:spPr>
        <p:txBody>
          <a:bodyPr wrap="none">
            <a:spAutoFit/>
          </a:bodyPr>
          <a:lstStyle/>
          <a:p>
            <a:r>
              <a:rPr lang="nl-NL" sz="1200" dirty="0">
                <a:solidFill>
                  <a:schemeClr val="bg1"/>
                </a:solidFill>
              </a:rPr>
              <a:t>op de 12 </a:t>
            </a:r>
          </a:p>
        </p:txBody>
      </p:sp>
      <p:sp>
        <p:nvSpPr>
          <p:cNvPr id="11" name="Rechthoek 10"/>
          <p:cNvSpPr/>
          <p:nvPr/>
        </p:nvSpPr>
        <p:spPr>
          <a:xfrm>
            <a:off x="2238350" y="3298950"/>
            <a:ext cx="739305" cy="276999"/>
          </a:xfrm>
          <a:prstGeom prst="rect">
            <a:avLst/>
          </a:prstGeom>
        </p:spPr>
        <p:txBody>
          <a:bodyPr wrap="none">
            <a:spAutoFit/>
          </a:bodyPr>
          <a:lstStyle/>
          <a:p>
            <a:r>
              <a:rPr lang="nl-NL" sz="1200" dirty="0">
                <a:solidFill>
                  <a:schemeClr val="bg1"/>
                </a:solidFill>
              </a:rPr>
              <a:t>op de 6</a:t>
            </a:r>
            <a:r>
              <a:rPr lang="nl-NL" sz="1200" dirty="0" smtClean="0">
                <a:solidFill>
                  <a:schemeClr val="bg1"/>
                </a:solidFill>
              </a:rPr>
              <a:t> </a:t>
            </a:r>
            <a:endParaRPr lang="nl-NL" sz="1200" dirty="0">
              <a:solidFill>
                <a:schemeClr val="bg1"/>
              </a:solidFill>
            </a:endParaRPr>
          </a:p>
        </p:txBody>
      </p:sp>
      <p:sp>
        <p:nvSpPr>
          <p:cNvPr id="12" name="Rechthoek 11"/>
          <p:cNvSpPr/>
          <p:nvPr/>
        </p:nvSpPr>
        <p:spPr>
          <a:xfrm>
            <a:off x="3182958" y="3298948"/>
            <a:ext cx="739305" cy="276999"/>
          </a:xfrm>
          <a:prstGeom prst="rect">
            <a:avLst/>
          </a:prstGeom>
        </p:spPr>
        <p:txBody>
          <a:bodyPr wrap="none">
            <a:spAutoFit/>
          </a:bodyPr>
          <a:lstStyle/>
          <a:p>
            <a:r>
              <a:rPr lang="nl-NL" sz="1200" dirty="0">
                <a:solidFill>
                  <a:schemeClr val="bg1"/>
                </a:solidFill>
              </a:rPr>
              <a:t>op de 7</a:t>
            </a:r>
            <a:r>
              <a:rPr lang="nl-NL" sz="1200" dirty="0" smtClean="0">
                <a:solidFill>
                  <a:schemeClr val="bg1"/>
                </a:solidFill>
              </a:rPr>
              <a:t> </a:t>
            </a:r>
            <a:endParaRPr lang="nl-NL" sz="1200" dirty="0">
              <a:solidFill>
                <a:schemeClr val="bg1"/>
              </a:solidFill>
            </a:endParaRPr>
          </a:p>
        </p:txBody>
      </p:sp>
      <p:sp>
        <p:nvSpPr>
          <p:cNvPr id="13" name="Rechthoek 12"/>
          <p:cNvSpPr/>
          <p:nvPr/>
        </p:nvSpPr>
        <p:spPr>
          <a:xfrm>
            <a:off x="4099032" y="3283241"/>
            <a:ext cx="739305" cy="276999"/>
          </a:xfrm>
          <a:prstGeom prst="rect">
            <a:avLst/>
          </a:prstGeom>
        </p:spPr>
        <p:txBody>
          <a:bodyPr wrap="none">
            <a:spAutoFit/>
          </a:bodyPr>
          <a:lstStyle/>
          <a:p>
            <a:r>
              <a:rPr lang="nl-NL" sz="1200" dirty="0">
                <a:solidFill>
                  <a:schemeClr val="bg1"/>
                </a:solidFill>
              </a:rPr>
              <a:t>op de 5</a:t>
            </a:r>
            <a:r>
              <a:rPr lang="nl-NL" sz="1200" dirty="0" smtClean="0">
                <a:solidFill>
                  <a:schemeClr val="bg1"/>
                </a:solidFill>
              </a:rPr>
              <a:t> </a:t>
            </a:r>
            <a:endParaRPr lang="nl-NL" sz="1200" dirty="0">
              <a:solidFill>
                <a:schemeClr val="bg1"/>
              </a:solidFill>
            </a:endParaRPr>
          </a:p>
        </p:txBody>
      </p:sp>
      <p:sp>
        <p:nvSpPr>
          <p:cNvPr id="14" name="Rechthoek 13"/>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subTitle" idx="1"/>
          </p:nvPr>
        </p:nvSpPr>
        <p:spPr>
          <a:xfrm>
            <a:off x="232450" y="2623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dirty="0"/>
              <a:t>Verhaaltjessommen </a:t>
            </a:r>
            <a:r>
              <a:rPr lang="nl" dirty="0" smtClean="0"/>
              <a:t>E3</a:t>
            </a:r>
            <a:endParaRPr dirty="0"/>
          </a:p>
        </p:txBody>
      </p:sp>
      <p:sp>
        <p:nvSpPr>
          <p:cNvPr id="67" name="Google Shape;67;p15"/>
          <p:cNvSpPr txBox="1"/>
          <p:nvPr/>
        </p:nvSpPr>
        <p:spPr>
          <a:xfrm>
            <a:off x="326700" y="1054975"/>
            <a:ext cx="8226000" cy="3967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arenR"/>
            </a:pPr>
            <a:r>
              <a:rPr lang="nl-NL" dirty="0" smtClean="0"/>
              <a:t> Wie weegt het meest?</a:t>
            </a:r>
          </a:p>
          <a:p>
            <a:pPr marL="139700">
              <a:buSzPts val="1400"/>
            </a:pPr>
            <a:r>
              <a:rPr lang="nl-NL" dirty="0"/>
              <a:t> </a:t>
            </a:r>
            <a:r>
              <a:rPr lang="nl-NL" dirty="0" smtClean="0"/>
              <a:t>       </a:t>
            </a:r>
            <a:r>
              <a:rPr lang="nl-NL" b="1" dirty="0"/>
              <a:t>Antwoord:</a:t>
            </a:r>
            <a:endParaRPr lang="nl-NL" dirty="0"/>
          </a:p>
          <a:p>
            <a:pPr marL="139700" lvl="0" algn="l" rtl="0">
              <a:spcBef>
                <a:spcPts val="0"/>
              </a:spcBef>
              <a:spcAft>
                <a:spcPts val="0"/>
              </a:spcAft>
              <a:buSzPts val="1400"/>
            </a:pPr>
            <a:r>
              <a:rPr lang="nl-NL" dirty="0" smtClean="0"/>
              <a:t>               meester Rob 81 kg          juf Anna  83 kg          meester Rik 90 kg          juf Anna 65 kg</a:t>
            </a:r>
            <a:endParaRPr dirty="0"/>
          </a:p>
          <a:p>
            <a:pPr marL="0" lvl="0" indent="0" algn="l" rtl="0">
              <a:spcBef>
                <a:spcPts val="0"/>
              </a:spcBef>
              <a:spcAft>
                <a:spcPts val="0"/>
              </a:spcAft>
              <a:buNone/>
            </a:pPr>
            <a:r>
              <a:rPr lang="nl" dirty="0"/>
              <a:t>          </a:t>
            </a:r>
            <a:endParaRPr dirty="0"/>
          </a:p>
          <a:p>
            <a:pPr marL="139700" lvl="0" algn="l" rtl="0">
              <a:spcBef>
                <a:spcPts val="0"/>
              </a:spcBef>
              <a:spcAft>
                <a:spcPts val="0"/>
              </a:spcAft>
              <a:buSzPts val="1400"/>
            </a:pPr>
            <a:r>
              <a:rPr lang="nl" dirty="0" smtClean="0"/>
              <a:t>2)</a:t>
            </a:r>
            <a:r>
              <a:rPr lang="nl" b="1" dirty="0" smtClean="0"/>
              <a:t>    </a:t>
            </a:r>
            <a:r>
              <a:rPr lang="nl" dirty="0" smtClean="0"/>
              <a:t>Janne heeft al 10 plantjes in haar tuin gezet en moet er nog 10 doen. Hoeveel is dat samen? </a:t>
            </a:r>
          </a:p>
          <a:p>
            <a:pPr marL="139700" lvl="0" algn="l" rtl="0">
              <a:spcBef>
                <a:spcPts val="0"/>
              </a:spcBef>
              <a:spcAft>
                <a:spcPts val="0"/>
              </a:spcAft>
              <a:buSzPts val="1400"/>
            </a:pPr>
            <a:r>
              <a:rPr lang="nl" b="1" dirty="0"/>
              <a:t> </a:t>
            </a:r>
            <a:r>
              <a:rPr lang="nl" b="1" dirty="0" smtClean="0"/>
              <a:t>       Antwoord:</a:t>
            </a:r>
          </a:p>
          <a:p>
            <a:pPr marL="139700" lvl="0" algn="l" rtl="0">
              <a:spcBef>
                <a:spcPts val="0"/>
              </a:spcBef>
              <a:spcAft>
                <a:spcPts val="0"/>
              </a:spcAft>
              <a:buSzPts val="1400"/>
            </a:pPr>
            <a:endParaRPr lang="nl" b="1" dirty="0"/>
          </a:p>
          <a:p>
            <a:pPr marL="139700" lvl="0" algn="l" rtl="0">
              <a:spcBef>
                <a:spcPts val="0"/>
              </a:spcBef>
              <a:spcAft>
                <a:spcPts val="0"/>
              </a:spcAft>
              <a:buSzPts val="1400"/>
            </a:pPr>
            <a:r>
              <a:rPr lang="nl" dirty="0" smtClean="0"/>
              <a:t>3)</a:t>
            </a:r>
            <a:r>
              <a:rPr lang="nl" b="1" dirty="0" smtClean="0"/>
              <a:t>    </a:t>
            </a:r>
            <a:r>
              <a:rPr lang="nl" dirty="0" smtClean="0"/>
              <a:t>Een vriendengroep van 5 jongens kopen ieder 2 kroketten. Hoeveel kroketten zijn dat?</a:t>
            </a:r>
            <a:endParaRPr dirty="0"/>
          </a:p>
          <a:p>
            <a:pPr marL="139700" lvl="0" algn="l" rtl="0">
              <a:spcBef>
                <a:spcPts val="0"/>
              </a:spcBef>
              <a:spcAft>
                <a:spcPts val="0"/>
              </a:spcAft>
              <a:buSzPts val="1400"/>
            </a:pPr>
            <a:r>
              <a:rPr lang="nl" b="1" dirty="0" smtClean="0"/>
              <a:t>       Antwoord</a:t>
            </a:r>
            <a:r>
              <a:rPr lang="nl" b="1" dirty="0"/>
              <a:t>:</a:t>
            </a:r>
            <a:endParaRPr b="1" dirty="0"/>
          </a:p>
          <a:p>
            <a:pPr marL="0" lvl="0" indent="0" algn="l" rtl="0">
              <a:spcBef>
                <a:spcPts val="0"/>
              </a:spcBef>
              <a:spcAft>
                <a:spcPts val="0"/>
              </a:spcAft>
              <a:buNone/>
            </a:pPr>
            <a:endParaRPr b="1" dirty="0"/>
          </a:p>
          <a:p>
            <a:pPr marL="139700" lvl="0" algn="l" rtl="0">
              <a:spcBef>
                <a:spcPts val="0"/>
              </a:spcBef>
              <a:spcAft>
                <a:spcPts val="0"/>
              </a:spcAft>
              <a:buSzPts val="1400"/>
            </a:pPr>
            <a:r>
              <a:rPr lang="nl" dirty="0" smtClean="0"/>
              <a:t>4)</a:t>
            </a:r>
            <a:r>
              <a:rPr lang="nl" b="1" dirty="0" smtClean="0"/>
              <a:t>    </a:t>
            </a:r>
            <a:r>
              <a:rPr lang="nl" dirty="0" smtClean="0"/>
              <a:t>In de trein zitten 24 mensen. Na het station zitten er 40 mensen in de trein. Hoeveel  </a:t>
            </a:r>
            <a:br>
              <a:rPr lang="nl" dirty="0" smtClean="0"/>
            </a:br>
            <a:r>
              <a:rPr lang="nl" dirty="0" smtClean="0"/>
              <a:t>       mensen zijn er ingestapt?</a:t>
            </a:r>
          </a:p>
          <a:p>
            <a:pPr marL="139700" lvl="0" algn="l" rtl="0">
              <a:spcBef>
                <a:spcPts val="0"/>
              </a:spcBef>
              <a:spcAft>
                <a:spcPts val="0"/>
              </a:spcAft>
              <a:buSzPts val="1400"/>
            </a:pPr>
            <a:r>
              <a:rPr lang="nl" b="1" dirty="0"/>
              <a:t> </a:t>
            </a:r>
            <a:r>
              <a:rPr lang="nl" b="1" dirty="0" smtClean="0"/>
              <a:t>      Antwoord</a:t>
            </a:r>
            <a:r>
              <a:rPr lang="nl" dirty="0"/>
              <a:t>:</a:t>
            </a:r>
            <a:endParaRPr dirty="0"/>
          </a:p>
          <a:p>
            <a:pPr marL="0" lvl="0" indent="0" algn="l" rtl="0">
              <a:spcBef>
                <a:spcPts val="0"/>
              </a:spcBef>
              <a:spcAft>
                <a:spcPts val="0"/>
              </a:spcAft>
              <a:buNone/>
            </a:pPr>
            <a:endParaRPr dirty="0"/>
          </a:p>
          <a:p>
            <a:pPr marL="139700" lvl="0" algn="l" rtl="0">
              <a:spcBef>
                <a:spcPts val="0"/>
              </a:spcBef>
              <a:spcAft>
                <a:spcPts val="0"/>
              </a:spcAft>
              <a:buSzPts val="1400"/>
            </a:pPr>
            <a:r>
              <a:rPr lang="nl" dirty="0" smtClean="0"/>
              <a:t>5)    Een </a:t>
            </a:r>
            <a:r>
              <a:rPr lang="nl" dirty="0"/>
              <a:t>metselaar heeft </a:t>
            </a:r>
            <a:r>
              <a:rPr lang="nl" dirty="0" smtClean="0"/>
              <a:t>20 </a:t>
            </a:r>
            <a:r>
              <a:rPr lang="nl" dirty="0"/>
              <a:t>bakstenen klaarliggen. Na 10 minuten metselen liggen er nog maar 3</a:t>
            </a:r>
            <a:r>
              <a:rPr lang="nl" dirty="0" smtClean="0"/>
              <a:t>.</a:t>
            </a:r>
            <a:br>
              <a:rPr lang="nl" dirty="0" smtClean="0"/>
            </a:br>
            <a:r>
              <a:rPr lang="nl" dirty="0" smtClean="0"/>
              <a:t>       Hoeveel bakstenen heeft hij gebruikt?   </a:t>
            </a:r>
            <a:endParaRPr dirty="0"/>
          </a:p>
          <a:p>
            <a:pPr marL="457200" lvl="0" indent="0" algn="l" rtl="0">
              <a:spcBef>
                <a:spcPts val="0"/>
              </a:spcBef>
              <a:spcAft>
                <a:spcPts val="0"/>
              </a:spcAft>
              <a:buNone/>
            </a:pPr>
            <a:r>
              <a:rPr lang="nl" b="1" dirty="0" smtClean="0"/>
              <a:t>Antwoord</a:t>
            </a:r>
            <a:endParaRPr dirty="0"/>
          </a:p>
        </p:txBody>
      </p:sp>
      <p:pic>
        <p:nvPicPr>
          <p:cNvPr id="68" name="Google Shape;68;p15"/>
          <p:cNvPicPr preferRelativeResize="0"/>
          <p:nvPr/>
        </p:nvPicPr>
        <p:blipFill>
          <a:blip r:embed="rId3">
            <a:alphaModFix/>
          </a:blip>
          <a:stretch>
            <a:fillRect/>
          </a:stretch>
        </p:blipFill>
        <p:spPr>
          <a:xfrm>
            <a:off x="6705200" y="107725"/>
            <a:ext cx="947251" cy="947251"/>
          </a:xfrm>
          <a:prstGeom prst="rect">
            <a:avLst/>
          </a:prstGeom>
          <a:noFill/>
          <a:ln>
            <a:noFill/>
          </a:ln>
        </p:spPr>
      </p:pic>
      <p:sp>
        <p:nvSpPr>
          <p:cNvPr id="69" name="Google Shape;69;p15"/>
          <p:cNvSpPr txBox="1"/>
          <p:nvPr/>
        </p:nvSpPr>
        <p:spPr>
          <a:xfrm>
            <a:off x="7733775" y="406975"/>
            <a:ext cx="10482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blad 1</a:t>
            </a:r>
            <a:endParaRPr/>
          </a:p>
        </p:txBody>
      </p:sp>
      <p:sp>
        <p:nvSpPr>
          <p:cNvPr id="2" name="Rechthoek 1"/>
          <p:cNvSpPr/>
          <p:nvPr/>
        </p:nvSpPr>
        <p:spPr>
          <a:xfrm>
            <a:off x="998235" y="1630627"/>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7" name="Rechthoek 6"/>
          <p:cNvSpPr/>
          <p:nvPr/>
        </p:nvSpPr>
        <p:spPr>
          <a:xfrm>
            <a:off x="3014582" y="1630627"/>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p:cNvSpPr/>
          <p:nvPr/>
        </p:nvSpPr>
        <p:spPr>
          <a:xfrm>
            <a:off x="4715166" y="1630627"/>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Rechthoek 8"/>
          <p:cNvSpPr/>
          <p:nvPr/>
        </p:nvSpPr>
        <p:spPr>
          <a:xfrm>
            <a:off x="6633933" y="1630627"/>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0" name="Rechthoek 9"/>
          <p:cNvSpPr/>
          <p:nvPr/>
        </p:nvSpPr>
        <p:spPr>
          <a:xfrm>
            <a:off x="6959965" y="4808823"/>
            <a:ext cx="2072201" cy="23682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dirty="0" smtClean="0"/>
              <a:t>www.spel-en-natuur.nl</a:t>
            </a: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subTitle" idx="1"/>
          </p:nvPr>
        </p:nvSpPr>
        <p:spPr>
          <a:xfrm>
            <a:off x="232450" y="2623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dirty="0"/>
              <a:t>Verhaaltjessommen </a:t>
            </a:r>
            <a:r>
              <a:rPr lang="nl" dirty="0" smtClean="0"/>
              <a:t>E3</a:t>
            </a:r>
            <a:endParaRPr dirty="0"/>
          </a:p>
        </p:txBody>
      </p:sp>
      <p:sp>
        <p:nvSpPr>
          <p:cNvPr id="75" name="Google Shape;75;p16"/>
          <p:cNvSpPr txBox="1"/>
          <p:nvPr/>
        </p:nvSpPr>
        <p:spPr>
          <a:xfrm>
            <a:off x="326700" y="1054975"/>
            <a:ext cx="8226000" cy="3967200"/>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SzPts val="1400"/>
            </a:pPr>
            <a:r>
              <a:rPr lang="nl" dirty="0" smtClean="0"/>
              <a:t>6)   Anne </a:t>
            </a:r>
            <a:r>
              <a:rPr lang="nl" dirty="0"/>
              <a:t>moet € </a:t>
            </a:r>
            <a:r>
              <a:rPr lang="nl" dirty="0" smtClean="0"/>
              <a:t>15 </a:t>
            </a:r>
            <a:r>
              <a:rPr lang="nl" dirty="0"/>
              <a:t>betalen. </a:t>
            </a:r>
            <a:r>
              <a:rPr lang="nl" dirty="0" smtClean="0"/>
              <a:t>Ze </a:t>
            </a:r>
            <a:r>
              <a:rPr lang="nl" dirty="0"/>
              <a:t>betaald met briefjes van € 5. Hoeveel briefjes moet </a:t>
            </a:r>
            <a:r>
              <a:rPr lang="nl" dirty="0" smtClean="0"/>
              <a:t>zij </a:t>
            </a:r>
            <a:r>
              <a:rPr lang="nl" dirty="0"/>
              <a:t>geven?</a:t>
            </a:r>
            <a:endParaRPr dirty="0"/>
          </a:p>
          <a:p>
            <a:pPr marL="0" lvl="0" indent="0" algn="l" rtl="0">
              <a:spcBef>
                <a:spcPts val="0"/>
              </a:spcBef>
              <a:spcAft>
                <a:spcPts val="0"/>
              </a:spcAft>
              <a:buNone/>
            </a:pPr>
            <a:r>
              <a:rPr lang="nl" dirty="0"/>
              <a:t>         </a:t>
            </a:r>
            <a:r>
              <a:rPr lang="nl" b="1" dirty="0"/>
              <a:t>Antwoord:</a:t>
            </a:r>
            <a:endParaRPr dirty="0"/>
          </a:p>
          <a:p>
            <a:pPr marL="0" lvl="0" indent="0" algn="l" rtl="0">
              <a:spcBef>
                <a:spcPts val="0"/>
              </a:spcBef>
              <a:spcAft>
                <a:spcPts val="0"/>
              </a:spcAft>
              <a:buNone/>
            </a:pPr>
            <a:endParaRPr dirty="0"/>
          </a:p>
          <a:p>
            <a:pPr marL="139700" lvl="0" algn="l" rtl="0">
              <a:spcBef>
                <a:spcPts val="0"/>
              </a:spcBef>
              <a:spcAft>
                <a:spcPts val="0"/>
              </a:spcAft>
              <a:buSzPts val="1400"/>
            </a:pPr>
            <a:r>
              <a:rPr lang="nl" dirty="0" smtClean="0"/>
              <a:t>7)   Sem moet om 4 uur voetballen. Zijn school gaat uit om 3uur. Hoe lang moet hij wachten? </a:t>
            </a:r>
            <a:endParaRPr dirty="0"/>
          </a:p>
          <a:p>
            <a:pPr marL="0" lvl="0" indent="0" algn="l" rtl="0">
              <a:spcBef>
                <a:spcPts val="0"/>
              </a:spcBef>
              <a:spcAft>
                <a:spcPts val="0"/>
              </a:spcAft>
              <a:buNone/>
            </a:pPr>
            <a:r>
              <a:rPr lang="nl" dirty="0"/>
              <a:t>         </a:t>
            </a:r>
            <a:r>
              <a:rPr lang="nl" b="1" dirty="0"/>
              <a:t>Antwoord:</a:t>
            </a:r>
            <a:endParaRPr b="1" dirty="0"/>
          </a:p>
          <a:p>
            <a:pPr marL="0" lvl="0" indent="0" algn="l" rtl="0">
              <a:spcBef>
                <a:spcPts val="0"/>
              </a:spcBef>
              <a:spcAft>
                <a:spcPts val="0"/>
              </a:spcAft>
              <a:buNone/>
            </a:pPr>
            <a:endParaRPr dirty="0"/>
          </a:p>
          <a:p>
            <a:pPr marL="139700" lvl="0" algn="l" rtl="0">
              <a:spcBef>
                <a:spcPts val="0"/>
              </a:spcBef>
              <a:spcAft>
                <a:spcPts val="0"/>
              </a:spcAft>
              <a:buSzPts val="1400"/>
            </a:pPr>
            <a:r>
              <a:rPr lang="nl" dirty="0" smtClean="0"/>
              <a:t>8)   In de pluktuin staan nog 40 rozen. Er komen 4 kinderen de rozen ophalen. Hoeveel rozen krijgen  </a:t>
            </a:r>
            <a:br>
              <a:rPr lang="nl" dirty="0" smtClean="0"/>
            </a:br>
            <a:r>
              <a:rPr lang="nl" dirty="0" smtClean="0"/>
              <a:t>      krijgen zij ieder?</a:t>
            </a:r>
            <a:endParaRPr dirty="0"/>
          </a:p>
          <a:p>
            <a:pPr marL="0" lvl="0" indent="0" algn="l" rtl="0">
              <a:spcBef>
                <a:spcPts val="0"/>
              </a:spcBef>
              <a:spcAft>
                <a:spcPts val="0"/>
              </a:spcAft>
              <a:buNone/>
            </a:pPr>
            <a:r>
              <a:rPr lang="nl" dirty="0"/>
              <a:t>         </a:t>
            </a:r>
            <a:r>
              <a:rPr lang="nl" b="1" dirty="0"/>
              <a:t>Antwoord:</a:t>
            </a:r>
            <a:endParaRPr b="1" dirty="0"/>
          </a:p>
          <a:p>
            <a:pPr marL="0" lvl="0" indent="0" algn="l" rtl="0">
              <a:spcBef>
                <a:spcPts val="0"/>
              </a:spcBef>
              <a:spcAft>
                <a:spcPts val="0"/>
              </a:spcAft>
              <a:buNone/>
            </a:pPr>
            <a:endParaRPr b="1" dirty="0"/>
          </a:p>
          <a:p>
            <a:pPr marL="139700" lvl="0" algn="l" rtl="0">
              <a:spcBef>
                <a:spcPts val="0"/>
              </a:spcBef>
              <a:spcAft>
                <a:spcPts val="0"/>
              </a:spcAft>
              <a:buSzPts val="1400"/>
            </a:pPr>
            <a:r>
              <a:rPr lang="nl" dirty="0" smtClean="0"/>
              <a:t>9)   Op de kinderboerderij lopen 9 kippen, 7 geiten en 10 varkens. Hoe dieren zijn dat?  </a:t>
            </a:r>
            <a:endParaRPr dirty="0" smtClean="0"/>
          </a:p>
          <a:p>
            <a:pPr marL="0" lvl="0" indent="0" algn="l" rtl="0">
              <a:spcBef>
                <a:spcPts val="0"/>
              </a:spcBef>
              <a:spcAft>
                <a:spcPts val="0"/>
              </a:spcAft>
              <a:buNone/>
            </a:pPr>
            <a:r>
              <a:rPr lang="nl" dirty="0" smtClean="0"/>
              <a:t>         </a:t>
            </a:r>
            <a:r>
              <a:rPr lang="nl" b="1" dirty="0"/>
              <a:t>Antwoord</a:t>
            </a:r>
            <a:r>
              <a:rPr lang="nl" dirty="0"/>
              <a:t>:</a:t>
            </a:r>
            <a:endParaRPr dirty="0"/>
          </a:p>
          <a:p>
            <a:pPr marL="0" lvl="0" indent="0" algn="l" rtl="0">
              <a:spcBef>
                <a:spcPts val="0"/>
              </a:spcBef>
              <a:spcAft>
                <a:spcPts val="0"/>
              </a:spcAft>
              <a:buNone/>
            </a:pPr>
            <a:endParaRPr dirty="0"/>
          </a:p>
          <a:p>
            <a:pPr marL="139700" lvl="0" algn="l" rtl="0">
              <a:spcBef>
                <a:spcPts val="0"/>
              </a:spcBef>
              <a:spcAft>
                <a:spcPts val="0"/>
              </a:spcAft>
              <a:buSzPts val="1400"/>
            </a:pPr>
            <a:r>
              <a:rPr lang="nl" dirty="0" smtClean="0"/>
              <a:t>10) Mia </a:t>
            </a:r>
            <a:r>
              <a:rPr lang="nl" dirty="0"/>
              <a:t>betaald met </a:t>
            </a:r>
            <a:r>
              <a:rPr lang="nl" dirty="0" smtClean="0"/>
              <a:t>€30. Haar </a:t>
            </a:r>
            <a:r>
              <a:rPr lang="nl" dirty="0"/>
              <a:t>trui kost </a:t>
            </a:r>
            <a:r>
              <a:rPr lang="nl" dirty="0" smtClean="0"/>
              <a:t>€15. </a:t>
            </a:r>
            <a:r>
              <a:rPr lang="nl" dirty="0"/>
              <a:t>Hoeveel € krijgt </a:t>
            </a:r>
            <a:r>
              <a:rPr lang="nl" dirty="0" smtClean="0"/>
              <a:t>zij </a:t>
            </a:r>
            <a:r>
              <a:rPr lang="nl" dirty="0"/>
              <a:t>terug?</a:t>
            </a:r>
            <a:endParaRPr dirty="0"/>
          </a:p>
          <a:p>
            <a:pPr marL="457200" lvl="0" indent="0" algn="l" rtl="0">
              <a:spcBef>
                <a:spcPts val="0"/>
              </a:spcBef>
              <a:spcAft>
                <a:spcPts val="0"/>
              </a:spcAft>
              <a:buNone/>
            </a:pPr>
            <a:r>
              <a:rPr lang="nl" b="1" dirty="0" smtClean="0"/>
              <a:t>Antwoord</a:t>
            </a:r>
            <a:r>
              <a:rPr lang="nl" dirty="0"/>
              <a:t>:</a:t>
            </a:r>
            <a:endParaRPr dirty="0"/>
          </a:p>
          <a:p>
            <a:pPr marL="0" lvl="0" indent="0" algn="l" rtl="0">
              <a:spcBef>
                <a:spcPts val="0"/>
              </a:spcBef>
              <a:spcAft>
                <a:spcPts val="0"/>
              </a:spcAft>
              <a:buNone/>
            </a:pPr>
            <a:r>
              <a:rPr lang="nl" dirty="0"/>
              <a:t>                                              </a:t>
            </a:r>
            <a:endParaRPr dirty="0"/>
          </a:p>
        </p:txBody>
      </p:sp>
      <p:pic>
        <p:nvPicPr>
          <p:cNvPr id="76" name="Google Shape;76;p16"/>
          <p:cNvPicPr preferRelativeResize="0"/>
          <p:nvPr/>
        </p:nvPicPr>
        <p:blipFill>
          <a:blip r:embed="rId3">
            <a:alphaModFix/>
          </a:blip>
          <a:stretch>
            <a:fillRect/>
          </a:stretch>
        </p:blipFill>
        <p:spPr>
          <a:xfrm>
            <a:off x="6705200" y="107725"/>
            <a:ext cx="947251" cy="947251"/>
          </a:xfrm>
          <a:prstGeom prst="rect">
            <a:avLst/>
          </a:prstGeom>
          <a:noFill/>
          <a:ln>
            <a:noFill/>
          </a:ln>
        </p:spPr>
      </p:pic>
      <p:sp>
        <p:nvSpPr>
          <p:cNvPr id="77" name="Google Shape;77;p16"/>
          <p:cNvSpPr txBox="1"/>
          <p:nvPr/>
        </p:nvSpPr>
        <p:spPr>
          <a:xfrm>
            <a:off x="7716150" y="530275"/>
            <a:ext cx="783900" cy="2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blad 2</a:t>
            </a:r>
            <a:endParaRPr/>
          </a:p>
        </p:txBody>
      </p:sp>
      <p:sp>
        <p:nvSpPr>
          <p:cNvPr id="6" name="Rechthoek 5"/>
          <p:cNvSpPr/>
          <p:nvPr/>
        </p:nvSpPr>
        <p:spPr>
          <a:xfrm>
            <a:off x="6959965" y="4808823"/>
            <a:ext cx="2072201" cy="23682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dirty="0" smtClean="0"/>
              <a:t>www.spel-en-natuur.nl</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subTitle" idx="1"/>
          </p:nvPr>
        </p:nvSpPr>
        <p:spPr>
          <a:xfrm>
            <a:off x="232450" y="2623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dirty="0"/>
              <a:t>Verhaaltjessommen </a:t>
            </a:r>
            <a:r>
              <a:rPr lang="nl" dirty="0" smtClean="0"/>
              <a:t>E3</a:t>
            </a:r>
            <a:endParaRPr dirty="0"/>
          </a:p>
        </p:txBody>
      </p:sp>
      <p:pic>
        <p:nvPicPr>
          <p:cNvPr id="83" name="Google Shape;83;p17"/>
          <p:cNvPicPr preferRelativeResize="0"/>
          <p:nvPr/>
        </p:nvPicPr>
        <p:blipFill>
          <a:blip r:embed="rId3">
            <a:alphaModFix/>
          </a:blip>
          <a:stretch>
            <a:fillRect/>
          </a:stretch>
        </p:blipFill>
        <p:spPr>
          <a:xfrm>
            <a:off x="6705200" y="107725"/>
            <a:ext cx="783898" cy="783898"/>
          </a:xfrm>
          <a:prstGeom prst="rect">
            <a:avLst/>
          </a:prstGeom>
          <a:noFill/>
          <a:ln>
            <a:noFill/>
          </a:ln>
        </p:spPr>
      </p:pic>
      <p:sp>
        <p:nvSpPr>
          <p:cNvPr id="84" name="Google Shape;84;p17"/>
          <p:cNvSpPr txBox="1"/>
          <p:nvPr/>
        </p:nvSpPr>
        <p:spPr>
          <a:xfrm>
            <a:off x="7716150" y="530275"/>
            <a:ext cx="783900" cy="2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blad 3 </a:t>
            </a:r>
            <a:endParaRPr/>
          </a:p>
        </p:txBody>
      </p:sp>
      <p:sp>
        <p:nvSpPr>
          <p:cNvPr id="85" name="Google Shape;85;p17"/>
          <p:cNvSpPr txBox="1"/>
          <p:nvPr/>
        </p:nvSpPr>
        <p:spPr>
          <a:xfrm>
            <a:off x="359850" y="755400"/>
            <a:ext cx="8424300" cy="38471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dirty="0">
                <a:solidFill>
                  <a:schemeClr val="dk1"/>
                </a:solidFill>
              </a:rPr>
              <a:t>  </a:t>
            </a:r>
          </a:p>
          <a:p>
            <a:pPr marL="0" lvl="0" indent="0" algn="l" rtl="0">
              <a:spcBef>
                <a:spcPts val="0"/>
              </a:spcBef>
              <a:spcAft>
                <a:spcPts val="0"/>
              </a:spcAft>
              <a:buNone/>
            </a:pPr>
            <a:r>
              <a:rPr lang="nl" dirty="0">
                <a:solidFill>
                  <a:schemeClr val="dk1"/>
                </a:solidFill>
              </a:rPr>
              <a:t> </a:t>
            </a:r>
            <a:r>
              <a:rPr lang="nl" dirty="0" smtClean="0">
                <a:solidFill>
                  <a:schemeClr val="dk1"/>
                </a:solidFill>
              </a:rPr>
              <a:t> 11)  Dana heeft 5 doosjes met 5 snoepjes. Hoeveel snoepjes heeft ze dan?</a:t>
            </a:r>
            <a:endParaRPr dirty="0">
              <a:solidFill>
                <a:schemeClr val="dk1"/>
              </a:solidFill>
            </a:endParaRPr>
          </a:p>
          <a:p>
            <a:pPr marL="0" lvl="0" indent="0" algn="l" rtl="0">
              <a:spcBef>
                <a:spcPts val="0"/>
              </a:spcBef>
              <a:spcAft>
                <a:spcPts val="0"/>
              </a:spcAft>
              <a:buNone/>
            </a:pPr>
            <a:r>
              <a:rPr lang="nl" dirty="0">
                <a:solidFill>
                  <a:schemeClr val="dk1"/>
                </a:solidFill>
              </a:rPr>
              <a:t>         </a:t>
            </a:r>
            <a:r>
              <a:rPr lang="nl" b="1" dirty="0">
                <a:solidFill>
                  <a:schemeClr val="dk1"/>
                </a:solidFill>
              </a:rPr>
              <a:t>Antwoord</a:t>
            </a:r>
            <a:r>
              <a:rPr lang="nl" b="1" dirty="0" smtClean="0">
                <a:solidFill>
                  <a:schemeClr val="dk1"/>
                </a:solidFill>
              </a:rPr>
              <a:t>:</a:t>
            </a:r>
          </a:p>
          <a:p>
            <a:pPr marL="0" lvl="0" indent="0" algn="l" rtl="0">
              <a:spcBef>
                <a:spcPts val="0"/>
              </a:spcBef>
              <a:spcAft>
                <a:spcPts val="0"/>
              </a:spcAft>
              <a:buNone/>
            </a:pPr>
            <a:endParaRPr b="1" dirty="0">
              <a:solidFill>
                <a:schemeClr val="dk1"/>
              </a:solidFill>
            </a:endParaRPr>
          </a:p>
          <a:p>
            <a:pPr marL="139700" lvl="0" algn="l" rtl="0">
              <a:spcBef>
                <a:spcPts val="0"/>
              </a:spcBef>
              <a:spcAft>
                <a:spcPts val="0"/>
              </a:spcAft>
              <a:buClr>
                <a:schemeClr val="dk1"/>
              </a:buClr>
              <a:buSzPts val="1400"/>
            </a:pPr>
            <a:r>
              <a:rPr lang="nl" dirty="0" smtClean="0">
                <a:solidFill>
                  <a:schemeClr val="dk1"/>
                </a:solidFill>
              </a:rPr>
              <a:t>12) Pien heeft 31 </a:t>
            </a:r>
            <a:r>
              <a:rPr lang="nl" dirty="0" smtClean="0">
                <a:solidFill>
                  <a:schemeClr val="dk1"/>
                </a:solidFill>
              </a:rPr>
              <a:t>pannenkoeken gebakken </a:t>
            </a:r>
            <a:r>
              <a:rPr lang="nl" dirty="0" smtClean="0">
                <a:solidFill>
                  <a:schemeClr val="dk1"/>
                </a:solidFill>
              </a:rPr>
              <a:t>en Jelte 36. Hoeveel </a:t>
            </a:r>
            <a:r>
              <a:rPr lang="nl" dirty="0" smtClean="0">
                <a:solidFill>
                  <a:schemeClr val="dk1"/>
                </a:solidFill>
              </a:rPr>
              <a:t>pannenkoeken is dat samen</a:t>
            </a:r>
            <a:r>
              <a:rPr lang="nl" dirty="0" smtClean="0">
                <a:solidFill>
                  <a:schemeClr val="dk1"/>
                </a:solidFill>
              </a:rPr>
              <a:t>?</a:t>
            </a:r>
            <a:endParaRPr dirty="0">
              <a:solidFill>
                <a:schemeClr val="dk1"/>
              </a:solidFill>
            </a:endParaRPr>
          </a:p>
          <a:p>
            <a:pPr marL="0" lvl="0" indent="0" algn="l" rtl="0">
              <a:spcBef>
                <a:spcPts val="0"/>
              </a:spcBef>
              <a:spcAft>
                <a:spcPts val="0"/>
              </a:spcAft>
              <a:buNone/>
            </a:pPr>
            <a:r>
              <a:rPr lang="nl" dirty="0">
                <a:solidFill>
                  <a:schemeClr val="dk1"/>
                </a:solidFill>
              </a:rPr>
              <a:t>         </a:t>
            </a:r>
            <a:r>
              <a:rPr lang="nl" b="1" dirty="0" smtClean="0">
                <a:solidFill>
                  <a:schemeClr val="dk1"/>
                </a:solidFill>
              </a:rPr>
              <a:t>Antwoord:</a:t>
            </a:r>
            <a:br>
              <a:rPr lang="nl" b="1" dirty="0" smtClean="0">
                <a:solidFill>
                  <a:schemeClr val="dk1"/>
                </a:solidFill>
              </a:rPr>
            </a:br>
            <a:r>
              <a:rPr lang="nl" b="1" dirty="0">
                <a:solidFill>
                  <a:schemeClr val="dk1"/>
                </a:solidFill>
              </a:rPr>
              <a:t/>
            </a:r>
            <a:br>
              <a:rPr lang="nl" b="1" dirty="0">
                <a:solidFill>
                  <a:schemeClr val="dk1"/>
                </a:solidFill>
              </a:rPr>
            </a:br>
            <a:r>
              <a:rPr lang="nl" b="1" dirty="0" smtClean="0">
                <a:solidFill>
                  <a:schemeClr val="dk1"/>
                </a:solidFill>
              </a:rPr>
              <a:t>  </a:t>
            </a:r>
            <a:r>
              <a:rPr lang="nl" dirty="0" smtClean="0">
                <a:solidFill>
                  <a:schemeClr val="dk1"/>
                </a:solidFill>
              </a:rPr>
              <a:t>13) In de bus zitten 20 mensen. Bij de eerste halte stappen er 5 uit, bij de tweede halte stappen er 7</a:t>
            </a:r>
            <a:br>
              <a:rPr lang="nl" dirty="0" smtClean="0">
                <a:solidFill>
                  <a:schemeClr val="dk1"/>
                </a:solidFill>
              </a:rPr>
            </a:br>
            <a:r>
              <a:rPr lang="nl" dirty="0" smtClean="0">
                <a:solidFill>
                  <a:schemeClr val="dk1"/>
                </a:solidFill>
              </a:rPr>
              <a:t>         uit. Hoeveel mensen zitten er daarna nog in de bus?  </a:t>
            </a:r>
            <a:endParaRPr dirty="0">
              <a:solidFill>
                <a:schemeClr val="dk1"/>
              </a:solidFill>
            </a:endParaRPr>
          </a:p>
          <a:p>
            <a:pPr marL="0" lvl="0" indent="0" algn="l" rtl="0">
              <a:spcBef>
                <a:spcPts val="0"/>
              </a:spcBef>
              <a:spcAft>
                <a:spcPts val="0"/>
              </a:spcAft>
              <a:buNone/>
            </a:pPr>
            <a:r>
              <a:rPr lang="nl" dirty="0">
                <a:solidFill>
                  <a:schemeClr val="dk1"/>
                </a:solidFill>
              </a:rPr>
              <a:t>         </a:t>
            </a:r>
            <a:r>
              <a:rPr lang="nl" b="1" dirty="0">
                <a:solidFill>
                  <a:schemeClr val="dk1"/>
                </a:solidFill>
              </a:rPr>
              <a:t>Antwoord</a:t>
            </a:r>
            <a:r>
              <a:rPr lang="nl" dirty="0">
                <a:solidFill>
                  <a:schemeClr val="dk1"/>
                </a:solidFill>
              </a:rPr>
              <a:t>:</a:t>
            </a:r>
            <a:endParaRPr dirty="0">
              <a:solidFill>
                <a:schemeClr val="dk1"/>
              </a:solidFill>
            </a:endParaRPr>
          </a:p>
          <a:p>
            <a:pPr marL="0" lvl="0" indent="0" algn="l" rtl="0">
              <a:spcBef>
                <a:spcPts val="0"/>
              </a:spcBef>
              <a:spcAft>
                <a:spcPts val="0"/>
              </a:spcAft>
              <a:buNone/>
            </a:pPr>
            <a:endParaRPr dirty="0">
              <a:solidFill>
                <a:schemeClr val="dk1"/>
              </a:solidFill>
            </a:endParaRPr>
          </a:p>
          <a:p>
            <a:pPr marL="139700" lvl="0" algn="l" rtl="0">
              <a:spcBef>
                <a:spcPts val="0"/>
              </a:spcBef>
              <a:spcAft>
                <a:spcPts val="0"/>
              </a:spcAft>
              <a:buClr>
                <a:schemeClr val="dk1"/>
              </a:buClr>
              <a:buSzPts val="1400"/>
            </a:pPr>
            <a:r>
              <a:rPr lang="nl" dirty="0" smtClean="0">
                <a:solidFill>
                  <a:schemeClr val="dk1"/>
                </a:solidFill>
              </a:rPr>
              <a:t>14) In een plantenwinkel staan 4 rijen met 4 planten. </a:t>
            </a:r>
            <a:r>
              <a:rPr lang="nl-NL" dirty="0" smtClean="0">
                <a:solidFill>
                  <a:schemeClr val="dk1"/>
                </a:solidFill>
              </a:rPr>
              <a:t>Hoeveel planten heeft de winkel staan?</a:t>
            </a:r>
            <a:endParaRPr dirty="0">
              <a:solidFill>
                <a:schemeClr val="dk1"/>
              </a:solidFill>
            </a:endParaRPr>
          </a:p>
          <a:p>
            <a:pPr marL="457200" lvl="0" indent="0" algn="l" rtl="0">
              <a:spcBef>
                <a:spcPts val="0"/>
              </a:spcBef>
              <a:spcAft>
                <a:spcPts val="0"/>
              </a:spcAft>
              <a:buNone/>
            </a:pPr>
            <a:r>
              <a:rPr lang="nl" b="1" dirty="0">
                <a:solidFill>
                  <a:schemeClr val="dk1"/>
                </a:solidFill>
              </a:rPr>
              <a:t>Antwoord</a:t>
            </a:r>
            <a:r>
              <a:rPr lang="nl" dirty="0">
                <a:solidFill>
                  <a:schemeClr val="dk1"/>
                </a:solidFill>
              </a:rPr>
              <a:t>:</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139700" lvl="0" algn="l" rtl="0">
              <a:spcBef>
                <a:spcPts val="0"/>
              </a:spcBef>
              <a:spcAft>
                <a:spcPts val="0"/>
              </a:spcAft>
              <a:buClr>
                <a:schemeClr val="dk1"/>
              </a:buClr>
              <a:buSzPts val="1400"/>
            </a:pPr>
            <a:r>
              <a:rPr lang="nl" dirty="0" smtClean="0">
                <a:solidFill>
                  <a:schemeClr val="dk1"/>
                </a:solidFill>
              </a:rPr>
              <a:t>15 )De juf is om 8.00 uur op school. Ze staat een uur eerder op. Waar staat de kleine wijzer dan op de</a:t>
            </a:r>
            <a:br>
              <a:rPr lang="nl" dirty="0" smtClean="0">
                <a:solidFill>
                  <a:schemeClr val="dk1"/>
                </a:solidFill>
              </a:rPr>
            </a:br>
            <a:r>
              <a:rPr lang="nl" dirty="0" smtClean="0">
                <a:solidFill>
                  <a:schemeClr val="dk1"/>
                </a:solidFill>
              </a:rPr>
              <a:t>      klok?</a:t>
            </a:r>
          </a:p>
          <a:p>
            <a:pPr marL="139700" lvl="0" algn="l" rtl="0">
              <a:spcBef>
                <a:spcPts val="0"/>
              </a:spcBef>
              <a:spcAft>
                <a:spcPts val="0"/>
              </a:spcAft>
              <a:buClr>
                <a:schemeClr val="dk1"/>
              </a:buClr>
              <a:buSzPts val="1400"/>
            </a:pPr>
            <a:r>
              <a:rPr lang="nl" b="1" dirty="0" smtClean="0">
                <a:solidFill>
                  <a:schemeClr val="dk1"/>
                </a:solidFill>
              </a:rPr>
              <a:t>      Antwoord</a:t>
            </a:r>
            <a:r>
              <a:rPr lang="nl" b="1" dirty="0">
                <a:solidFill>
                  <a:schemeClr val="dk1"/>
                </a:solidFill>
              </a:rPr>
              <a:t>:</a:t>
            </a:r>
            <a:endParaRPr b="1" dirty="0">
              <a:solidFill>
                <a:schemeClr val="dk1"/>
              </a:solidFill>
            </a:endParaRPr>
          </a:p>
        </p:txBody>
      </p:sp>
      <p:sp>
        <p:nvSpPr>
          <p:cNvPr id="2" name="Rechthoek 1"/>
          <p:cNvSpPr/>
          <p:nvPr/>
        </p:nvSpPr>
        <p:spPr>
          <a:xfrm>
            <a:off x="1167667" y="4221877"/>
            <a:ext cx="7239549" cy="307777"/>
          </a:xfrm>
          <a:prstGeom prst="rect">
            <a:avLst/>
          </a:prstGeom>
        </p:spPr>
        <p:txBody>
          <a:bodyPr wrap="square">
            <a:spAutoFit/>
          </a:bodyPr>
          <a:lstStyle/>
          <a:p>
            <a:pPr marL="457200" lvl="0"/>
            <a:r>
              <a:rPr lang="nl-NL" dirty="0"/>
              <a:t>:        op de 12          </a:t>
            </a:r>
            <a:r>
              <a:rPr lang="nl-NL" dirty="0" smtClean="0"/>
              <a:t> op </a:t>
            </a:r>
            <a:r>
              <a:rPr lang="nl-NL" dirty="0"/>
              <a:t>de 6          op de 7           op de 5</a:t>
            </a:r>
          </a:p>
        </p:txBody>
      </p:sp>
      <p:sp>
        <p:nvSpPr>
          <p:cNvPr id="7" name="Rechthoek 6"/>
          <p:cNvSpPr/>
          <p:nvPr/>
        </p:nvSpPr>
        <p:spPr>
          <a:xfrm>
            <a:off x="1921737" y="4262081"/>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p:cNvSpPr/>
          <p:nvPr/>
        </p:nvSpPr>
        <p:spPr>
          <a:xfrm>
            <a:off x="3158576" y="4266632"/>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Rechthoek 8"/>
          <p:cNvSpPr/>
          <p:nvPr/>
        </p:nvSpPr>
        <p:spPr>
          <a:xfrm>
            <a:off x="4212154" y="4262081"/>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0" name="Rechthoek 9"/>
          <p:cNvSpPr/>
          <p:nvPr/>
        </p:nvSpPr>
        <p:spPr>
          <a:xfrm>
            <a:off x="5343738" y="4255044"/>
            <a:ext cx="210509" cy="214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1" name="Rechthoek 10"/>
          <p:cNvSpPr/>
          <p:nvPr/>
        </p:nvSpPr>
        <p:spPr>
          <a:xfrm>
            <a:off x="6959965" y="4808823"/>
            <a:ext cx="2072201" cy="23682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dirty="0" smtClean="0"/>
              <a:t>www.spel-en-natuur.nl</a:t>
            </a:r>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1675908" y="553450"/>
            <a:ext cx="6056376" cy="4036598"/>
          </a:xfrm>
          <a:prstGeom prst="rect">
            <a:avLst/>
          </a:prstGeom>
          <a:noFill/>
          <a:ln>
            <a:noFill/>
          </a:ln>
        </p:spPr>
      </p:pic>
      <p:sp>
        <p:nvSpPr>
          <p:cNvPr id="91" name="Google Shape;91;p18"/>
          <p:cNvSpPr txBox="1">
            <a:spLocks noGrp="1"/>
          </p:cNvSpPr>
          <p:nvPr>
            <p:ph type="subTitle" idx="1"/>
          </p:nvPr>
        </p:nvSpPr>
        <p:spPr>
          <a:xfrm>
            <a:off x="443788" y="21754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 sz="3500"/>
              <a:t>Digibord versie blad 1</a:t>
            </a:r>
            <a:endParaRPr sz="3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11" y="0"/>
            <a:ext cx="5791022" cy="5143500"/>
          </a:xfrm>
          <a:prstGeom prst="rect">
            <a:avLst/>
          </a:prstGeom>
          <a:noFill/>
          <a:ln>
            <a:noFill/>
          </a:ln>
        </p:spPr>
      </p:pic>
      <p:sp>
        <p:nvSpPr>
          <p:cNvPr id="97" name="Google Shape;97;p19"/>
          <p:cNvSpPr txBox="1"/>
          <p:nvPr/>
        </p:nvSpPr>
        <p:spPr>
          <a:xfrm>
            <a:off x="931805" y="1586796"/>
            <a:ext cx="4703400" cy="1661963"/>
          </a:xfrm>
          <a:prstGeom prst="rect">
            <a:avLst/>
          </a:prstGeom>
          <a:noFill/>
          <a:ln>
            <a:noFill/>
          </a:ln>
        </p:spPr>
        <p:txBody>
          <a:bodyPr spcFirstLastPara="1" wrap="square" lIns="91425" tIns="91425" rIns="91425" bIns="91425" anchor="t" anchorCtr="0">
            <a:spAutoFit/>
          </a:bodyPr>
          <a:lstStyle/>
          <a:p>
            <a:pPr lvl="0"/>
            <a:r>
              <a:rPr lang="nl-NL" sz="2400" dirty="0">
                <a:solidFill>
                  <a:schemeClr val="bg1"/>
                </a:solidFill>
              </a:rPr>
              <a:t>meester Rob 81 kg </a:t>
            </a:r>
            <a:r>
              <a:rPr lang="nl-NL" sz="2400" dirty="0" smtClean="0">
                <a:solidFill>
                  <a:schemeClr val="bg1"/>
                </a:solidFill>
              </a:rPr>
              <a:t/>
            </a:r>
            <a:br>
              <a:rPr lang="nl-NL" sz="2400" dirty="0" smtClean="0">
                <a:solidFill>
                  <a:schemeClr val="bg1"/>
                </a:solidFill>
              </a:rPr>
            </a:br>
            <a:r>
              <a:rPr lang="nl-NL" sz="2400" dirty="0" smtClean="0">
                <a:solidFill>
                  <a:schemeClr val="bg1"/>
                </a:solidFill>
              </a:rPr>
              <a:t>juf </a:t>
            </a:r>
            <a:r>
              <a:rPr lang="nl-NL" sz="2400" dirty="0">
                <a:solidFill>
                  <a:schemeClr val="bg1"/>
                </a:solidFill>
              </a:rPr>
              <a:t>Anna  83 kg          </a:t>
            </a:r>
            <a:endParaRPr lang="nl-NL" sz="2400" dirty="0" smtClean="0">
              <a:solidFill>
                <a:schemeClr val="bg1"/>
              </a:solidFill>
            </a:endParaRPr>
          </a:p>
          <a:p>
            <a:pPr lvl="0"/>
            <a:r>
              <a:rPr lang="nl-NL" sz="2400" dirty="0" smtClean="0">
                <a:solidFill>
                  <a:schemeClr val="bg1"/>
                </a:solidFill>
              </a:rPr>
              <a:t>meester </a:t>
            </a:r>
            <a:r>
              <a:rPr lang="nl-NL" sz="2400" dirty="0">
                <a:solidFill>
                  <a:schemeClr val="bg1"/>
                </a:solidFill>
              </a:rPr>
              <a:t>Rik 90 kg          </a:t>
            </a:r>
            <a:endParaRPr lang="nl-NL" sz="2400" dirty="0" smtClean="0">
              <a:solidFill>
                <a:schemeClr val="bg1"/>
              </a:solidFill>
            </a:endParaRPr>
          </a:p>
          <a:p>
            <a:pPr lvl="0"/>
            <a:r>
              <a:rPr lang="nl-NL" sz="2400" dirty="0" smtClean="0">
                <a:solidFill>
                  <a:schemeClr val="bg1"/>
                </a:solidFill>
              </a:rPr>
              <a:t>juf </a:t>
            </a:r>
            <a:r>
              <a:rPr lang="nl-NL" sz="2400" dirty="0">
                <a:solidFill>
                  <a:schemeClr val="bg1"/>
                </a:solidFill>
              </a:rPr>
              <a:t>Anna 65 kg</a:t>
            </a:r>
            <a:endParaRPr sz="2400" dirty="0">
              <a:solidFill>
                <a:schemeClr val="bg1"/>
              </a:solidFill>
            </a:endParaRPr>
          </a:p>
        </p:txBody>
      </p:sp>
      <p:sp>
        <p:nvSpPr>
          <p:cNvPr id="98" name="Google Shape;98;p19"/>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a:t>1</a:t>
            </a:r>
            <a:endParaRPr sz="1900"/>
          </a:p>
        </p:txBody>
      </p:sp>
      <p:sp>
        <p:nvSpPr>
          <p:cNvPr id="2" name="Rechthoek 1"/>
          <p:cNvSpPr/>
          <p:nvPr/>
        </p:nvSpPr>
        <p:spPr>
          <a:xfrm>
            <a:off x="1654575" y="1186686"/>
            <a:ext cx="2860078" cy="707886"/>
          </a:xfrm>
          <a:prstGeom prst="rect">
            <a:avLst/>
          </a:prstGeom>
        </p:spPr>
        <p:txBody>
          <a:bodyPr wrap="none">
            <a:spAutoFit/>
          </a:bodyPr>
          <a:lstStyle/>
          <a:p>
            <a:pPr marL="139700" lvl="0">
              <a:buSzPts val="1400"/>
            </a:pPr>
            <a:r>
              <a:rPr lang="nl-NL" sz="2000" dirty="0">
                <a:solidFill>
                  <a:schemeClr val="bg1"/>
                </a:solidFill>
              </a:rPr>
              <a:t>Wie weegt het meest</a:t>
            </a:r>
            <a:r>
              <a:rPr lang="nl-NL" sz="2000" dirty="0" smtClean="0">
                <a:solidFill>
                  <a:schemeClr val="bg1"/>
                </a:solidFill>
              </a:rPr>
              <a:t>?</a:t>
            </a:r>
          </a:p>
          <a:p>
            <a:pPr marL="139700" lvl="0">
              <a:buSzPts val="1400"/>
            </a:pPr>
            <a:endParaRPr lang="nl-NL" sz="2000" dirty="0">
              <a:solidFill>
                <a:schemeClr val="bg1"/>
              </a:solidFill>
            </a:endParaRPr>
          </a:p>
        </p:txBody>
      </p:sp>
      <p:sp>
        <p:nvSpPr>
          <p:cNvPr id="3" name="Rechthoek 2"/>
          <p:cNvSpPr/>
          <p:nvPr/>
        </p:nvSpPr>
        <p:spPr>
          <a:xfrm>
            <a:off x="3860493" y="1770514"/>
            <a:ext cx="296029" cy="25655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sp>
        <p:nvSpPr>
          <p:cNvPr id="7" name="Rechthoek 6"/>
          <p:cNvSpPr/>
          <p:nvPr/>
        </p:nvSpPr>
        <p:spPr>
          <a:xfrm>
            <a:off x="3860492" y="2133215"/>
            <a:ext cx="296029" cy="25655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sp>
        <p:nvSpPr>
          <p:cNvPr id="8" name="Rechthoek 7"/>
          <p:cNvSpPr/>
          <p:nvPr/>
        </p:nvSpPr>
        <p:spPr>
          <a:xfrm>
            <a:off x="3860493" y="2470235"/>
            <a:ext cx="296029" cy="25655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sp>
        <p:nvSpPr>
          <p:cNvPr id="9" name="Rechthoek 8"/>
          <p:cNvSpPr/>
          <p:nvPr/>
        </p:nvSpPr>
        <p:spPr>
          <a:xfrm>
            <a:off x="3860491" y="2897077"/>
            <a:ext cx="296029" cy="25655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sp>
        <p:nvSpPr>
          <p:cNvPr id="10" name="Rechthoek 9"/>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04" name="Google Shape;104;p20"/>
          <p:cNvSpPr txBox="1"/>
          <p:nvPr/>
        </p:nvSpPr>
        <p:spPr>
          <a:xfrm>
            <a:off x="954400" y="1802850"/>
            <a:ext cx="423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endParaRPr>
          </a:p>
        </p:txBody>
      </p:sp>
      <p:sp>
        <p:nvSpPr>
          <p:cNvPr id="105" name="Google Shape;105;p20"/>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a:t>2</a:t>
            </a:r>
            <a:endParaRPr sz="1900"/>
          </a:p>
        </p:txBody>
      </p:sp>
      <p:sp>
        <p:nvSpPr>
          <p:cNvPr id="106" name="Google Shape;106;p20"/>
          <p:cNvSpPr txBox="1"/>
          <p:nvPr/>
        </p:nvSpPr>
        <p:spPr>
          <a:xfrm>
            <a:off x="1099700" y="1221575"/>
            <a:ext cx="3709800" cy="2769959"/>
          </a:xfrm>
          <a:prstGeom prst="rect">
            <a:avLst/>
          </a:prstGeom>
          <a:noFill/>
          <a:ln>
            <a:noFill/>
          </a:ln>
        </p:spPr>
        <p:txBody>
          <a:bodyPr spcFirstLastPara="1" wrap="square" lIns="91425" tIns="91425" rIns="91425" bIns="91425" anchor="t" anchorCtr="0">
            <a:spAutoFit/>
          </a:bodyPr>
          <a:lstStyle/>
          <a:p>
            <a:pPr marL="457200" lvl="0"/>
            <a:r>
              <a:rPr lang="nl" sz="2400" dirty="0">
                <a:solidFill>
                  <a:schemeClr val="bg1"/>
                </a:solidFill>
              </a:rPr>
              <a:t>Janne heeft al 10 plantjes in haar tuin gezet en moet er nog 10 doen. Hoeveel is dat samen</a:t>
            </a:r>
            <a:r>
              <a:rPr lang="nl" sz="2400" dirty="0" smtClean="0">
                <a:solidFill>
                  <a:schemeClr val="bg1"/>
                </a:solidFill>
              </a:rPr>
              <a:t>?</a:t>
            </a:r>
          </a:p>
          <a:p>
            <a:pPr marL="457200" lvl="0"/>
            <a:r>
              <a:rPr lang="nl" sz="2400" dirty="0">
                <a:solidFill>
                  <a:schemeClr val="lt1"/>
                </a:solidFill>
              </a:rPr>
              <a:t/>
            </a:r>
            <a:br>
              <a:rPr lang="nl" sz="2400" dirty="0">
                <a:solidFill>
                  <a:schemeClr val="lt1"/>
                </a:solidFill>
              </a:rPr>
            </a:br>
            <a:r>
              <a:rPr lang="nl" sz="2400" b="1" dirty="0">
                <a:solidFill>
                  <a:schemeClr val="lt1"/>
                </a:solidFill>
              </a:rPr>
              <a:t>Antwoord:</a:t>
            </a:r>
            <a:endParaRPr sz="2400" b="1" dirty="0">
              <a:solidFill>
                <a:schemeClr val="lt1"/>
              </a:solidFill>
            </a:endParaRPr>
          </a:p>
        </p:txBody>
      </p:sp>
      <p:sp>
        <p:nvSpPr>
          <p:cNvPr id="6" name="Rechthoek 5"/>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12" name="Google Shape;112;p21"/>
          <p:cNvSpPr/>
          <p:nvPr/>
        </p:nvSpPr>
        <p:spPr>
          <a:xfrm>
            <a:off x="247400" y="1085125"/>
            <a:ext cx="528600" cy="510900"/>
          </a:xfrm>
          <a:prstGeom prst="ellipse">
            <a:avLst/>
          </a:prstGeom>
          <a:solidFill>
            <a:srgbClr val="00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900"/>
              <a:t>3</a:t>
            </a:r>
            <a:endParaRPr sz="1900"/>
          </a:p>
        </p:txBody>
      </p:sp>
      <p:sp>
        <p:nvSpPr>
          <p:cNvPr id="113" name="Google Shape;113;p21"/>
          <p:cNvSpPr txBox="1"/>
          <p:nvPr/>
        </p:nvSpPr>
        <p:spPr>
          <a:xfrm>
            <a:off x="986425" y="1085125"/>
            <a:ext cx="3920100" cy="2400627"/>
          </a:xfrm>
          <a:prstGeom prst="rect">
            <a:avLst/>
          </a:prstGeom>
          <a:noFill/>
          <a:ln>
            <a:noFill/>
          </a:ln>
        </p:spPr>
        <p:txBody>
          <a:bodyPr spcFirstLastPara="1" wrap="square" lIns="91425" tIns="91425" rIns="91425" bIns="91425" anchor="t" anchorCtr="0">
            <a:spAutoFit/>
          </a:bodyPr>
          <a:lstStyle/>
          <a:p>
            <a:pPr marL="457200"/>
            <a:r>
              <a:rPr lang="nl-NL" sz="2400" dirty="0">
                <a:solidFill>
                  <a:schemeClr val="bg1"/>
                </a:solidFill>
              </a:rPr>
              <a:t>Een vriendengroep van 5 jongens kopen ieder 2 kroketten. Hoeveel kroketten zijn dat</a:t>
            </a:r>
            <a:r>
              <a:rPr lang="nl-NL" sz="2400" dirty="0" smtClean="0">
                <a:solidFill>
                  <a:schemeClr val="bg1"/>
                </a:solidFill>
              </a:rPr>
              <a:t>?</a:t>
            </a:r>
          </a:p>
          <a:p>
            <a:pPr marL="457200"/>
            <a:endParaRPr lang="nl-NL" sz="2400" dirty="0">
              <a:solidFill>
                <a:schemeClr val="bg1"/>
              </a:solidFill>
            </a:endParaRPr>
          </a:p>
          <a:p>
            <a:pPr marL="457200" lvl="0" indent="0" algn="l" rtl="0">
              <a:spcBef>
                <a:spcPts val="0"/>
              </a:spcBef>
              <a:spcAft>
                <a:spcPts val="0"/>
              </a:spcAft>
              <a:buNone/>
            </a:pPr>
            <a:r>
              <a:rPr lang="nl" sz="2400" b="1" dirty="0" smtClean="0">
                <a:solidFill>
                  <a:schemeClr val="lt1"/>
                </a:solidFill>
              </a:rPr>
              <a:t>Antwoord</a:t>
            </a:r>
            <a:r>
              <a:rPr lang="nl" sz="2400" b="1" dirty="0">
                <a:solidFill>
                  <a:schemeClr val="lt1"/>
                </a:solidFill>
              </a:rPr>
              <a:t>:</a:t>
            </a:r>
            <a:endParaRPr sz="2400" b="1" dirty="0">
              <a:solidFill>
                <a:schemeClr val="lt1"/>
              </a:solidFill>
            </a:endParaRPr>
          </a:p>
        </p:txBody>
      </p:sp>
      <p:sp>
        <p:nvSpPr>
          <p:cNvPr id="5" name="Rechthoek 4"/>
          <p:cNvSpPr/>
          <p:nvPr/>
        </p:nvSpPr>
        <p:spPr>
          <a:xfrm>
            <a:off x="7512553" y="4854872"/>
            <a:ext cx="1519613" cy="1907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1050" dirty="0" smtClean="0"/>
              <a:t>www.spel-en-natuur.nl</a:t>
            </a:r>
            <a:endParaRPr lang="nl-NL" sz="105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727</Words>
  <Application>Microsoft Office PowerPoint</Application>
  <PresentationFormat>Diavoorstelling (16:9)</PresentationFormat>
  <Paragraphs>154</Paragraphs>
  <Slides>23</Slides>
  <Notes>23</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23</vt:i4>
      </vt:variant>
    </vt:vector>
  </HeadingPairs>
  <TitlesOfParts>
    <vt:vector size="25" baseType="lpstr">
      <vt:lpstr>Arial</vt:lpstr>
      <vt:lpstr>Simple Light</vt:lpstr>
      <vt:lpstr>Verhaaltjessommen E3  tekst en digitaal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Verhaaltjessommen E4</dc:title>
  <dc:creator>hans van der Vlugt</dc:creator>
  <cp:lastModifiedBy>hans vdvlugt</cp:lastModifiedBy>
  <cp:revision>9</cp:revision>
  <dcterms:modified xsi:type="dcterms:W3CDTF">2025-02-08T15:06:32Z</dcterms:modified>
</cp:coreProperties>
</file>