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Lst>
  <p:sldSz cx="6858000" cy="9144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82" autoAdjust="0"/>
    <p:restoredTop sz="94660"/>
  </p:normalViewPr>
  <p:slideViewPr>
    <p:cSldViewPr>
      <p:cViewPr varScale="1">
        <p:scale>
          <a:sx n="83" d="100"/>
          <a:sy n="83" d="100"/>
        </p:scale>
        <p:origin x="2910"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568"/>
            <a:ext cx="5829300" cy="1960033"/>
          </a:xfrm>
        </p:spPr>
        <p:txBody>
          <a:bodyPr/>
          <a:lstStyle/>
          <a:p>
            <a:r>
              <a:rPr lang="nl-NL" smtClean="0"/>
              <a:t>Klik om de stijl te bewerken</a:t>
            </a:r>
            <a:endParaRPr lang="nl-NL"/>
          </a:p>
        </p:txBody>
      </p:sp>
      <p:sp>
        <p:nvSpPr>
          <p:cNvPr id="3" name="Ondertite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8EE95DB0-17C7-498D-AE73-2EA69EFF7548}" type="datetimeFigureOut">
              <a:rPr lang="nl-NL" smtClean="0"/>
              <a:pPr/>
              <a:t>28-5-2024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A00C360-0998-4309-BDD5-4B59233655F9}"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EE95DB0-17C7-498D-AE73-2EA69EFF7548}" type="datetimeFigureOut">
              <a:rPr lang="nl-NL" smtClean="0"/>
              <a:pPr/>
              <a:t>28-5-2024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A00C360-0998-4309-BDD5-4B59233655F9}"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4972050" y="366185"/>
            <a:ext cx="1543050" cy="780203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342900" y="366185"/>
            <a:ext cx="4514850" cy="780203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EE95DB0-17C7-498D-AE73-2EA69EFF7548}" type="datetimeFigureOut">
              <a:rPr lang="nl-NL" smtClean="0"/>
              <a:pPr/>
              <a:t>28-5-2024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A00C360-0998-4309-BDD5-4B59233655F9}"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EE95DB0-17C7-498D-AE73-2EA69EFF7548}" type="datetimeFigureOut">
              <a:rPr lang="nl-NL" smtClean="0"/>
              <a:pPr/>
              <a:t>28-5-2024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A00C360-0998-4309-BDD5-4B59233655F9}"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41735" y="5875867"/>
            <a:ext cx="5829300" cy="1816100"/>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EE95DB0-17C7-498D-AE73-2EA69EFF7548}" type="datetimeFigureOut">
              <a:rPr lang="nl-NL" smtClean="0"/>
              <a:pPr/>
              <a:t>28-5-2024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A00C360-0998-4309-BDD5-4B59233655F9}"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EE95DB0-17C7-498D-AE73-2EA69EFF7548}" type="datetimeFigureOut">
              <a:rPr lang="nl-NL" smtClean="0"/>
              <a:pPr/>
              <a:t>28-5-2024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A00C360-0998-4309-BDD5-4B59233655F9}"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EE95DB0-17C7-498D-AE73-2EA69EFF7548}" type="datetimeFigureOut">
              <a:rPr lang="nl-NL" smtClean="0"/>
              <a:pPr/>
              <a:t>28-5-2024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A00C360-0998-4309-BDD5-4B59233655F9}"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EE95DB0-17C7-498D-AE73-2EA69EFF7548}" type="datetimeFigureOut">
              <a:rPr lang="nl-NL" smtClean="0"/>
              <a:pPr/>
              <a:t>28-5-2024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A00C360-0998-4309-BDD5-4B59233655F9}"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EE95DB0-17C7-498D-AE73-2EA69EFF7548}" type="datetimeFigureOut">
              <a:rPr lang="nl-NL" smtClean="0"/>
              <a:pPr/>
              <a:t>28-5-2024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A00C360-0998-4309-BDD5-4B59233655F9}"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4067"/>
            <a:ext cx="2256235" cy="154940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EE95DB0-17C7-498D-AE73-2EA69EFF7548}" type="datetimeFigureOut">
              <a:rPr lang="nl-NL" smtClean="0"/>
              <a:pPr/>
              <a:t>28-5-2024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A00C360-0998-4309-BDD5-4B59233655F9}"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400800"/>
            <a:ext cx="4114800" cy="755651"/>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EE95DB0-17C7-498D-AE73-2EA69EFF7548}" type="datetimeFigureOut">
              <a:rPr lang="nl-NL" smtClean="0"/>
              <a:pPr/>
              <a:t>28-5-2024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A00C360-0998-4309-BDD5-4B59233655F9}"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EE95DB0-17C7-498D-AE73-2EA69EFF7548}" type="datetimeFigureOut">
              <a:rPr lang="nl-NL" smtClean="0"/>
              <a:pPr/>
              <a:t>28-5-2024</a:t>
            </a:fld>
            <a:endParaRPr lang="nl-NL"/>
          </a:p>
        </p:txBody>
      </p:sp>
      <p:sp>
        <p:nvSpPr>
          <p:cNvPr id="5" name="Tijdelijke aanduiding voor voettekst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A00C360-0998-4309-BDD5-4B59233655F9}"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8700" y="443542"/>
            <a:ext cx="4436250" cy="1229485"/>
          </a:xfrm>
        </p:spPr>
        <p:txBody>
          <a:bodyPr>
            <a:normAutofit/>
          </a:bodyPr>
          <a:lstStyle/>
          <a:p>
            <a:r>
              <a:rPr lang="nl-NL" sz="2800" dirty="0" smtClean="0">
                <a:latin typeface="Arial Unicode MS" pitchFamily="34" charset="-128"/>
                <a:ea typeface="Arial Unicode MS" pitchFamily="34" charset="-128"/>
                <a:cs typeface="Arial Unicode MS" pitchFamily="34" charset="-128"/>
              </a:rPr>
              <a:t>Opdracht 1</a:t>
            </a:r>
            <a:endParaRPr lang="nl-NL" sz="2800" dirty="0">
              <a:latin typeface="Arial Unicode MS" pitchFamily="34" charset="-128"/>
              <a:ea typeface="Arial Unicode MS" pitchFamily="34" charset="-128"/>
              <a:cs typeface="Arial Unicode MS" pitchFamily="34" charset="-128"/>
            </a:endParaRPr>
          </a:p>
        </p:txBody>
      </p:sp>
      <p:sp>
        <p:nvSpPr>
          <p:cNvPr id="5" name="Tijdelijke aanduiding voor inhoud 4"/>
          <p:cNvSpPr>
            <a:spLocks noGrp="1"/>
          </p:cNvSpPr>
          <p:nvPr>
            <p:ph idx="1"/>
          </p:nvPr>
        </p:nvSpPr>
        <p:spPr>
          <a:xfrm>
            <a:off x="1124744" y="1547664"/>
            <a:ext cx="3878188" cy="3932255"/>
          </a:xfrm>
        </p:spPr>
        <p:txBody>
          <a:bodyPr>
            <a:normAutofit/>
          </a:bodyPr>
          <a:lstStyle/>
          <a:p>
            <a:pPr>
              <a:buNone/>
            </a:pPr>
            <a:r>
              <a:rPr lang="nl-NL" dirty="0" smtClean="0"/>
              <a:t>     </a:t>
            </a:r>
            <a:endParaRPr lang="nl-NL" sz="2400" dirty="0">
              <a:latin typeface="Arial Unicode MS" pitchFamily="34" charset="-128"/>
              <a:ea typeface="Arial Unicode MS" pitchFamily="34" charset="-128"/>
              <a:cs typeface="Arial Unicode MS" pitchFamily="34" charset="-128"/>
            </a:endParaRPr>
          </a:p>
        </p:txBody>
      </p:sp>
      <p:pic>
        <p:nvPicPr>
          <p:cNvPr id="1026" name="Picture 2" descr="https://lh7-us.googleusercontent.com/ni6iXitglqQGhO9sLtuiNN3hC0kbothplUDMWtocayN0Yb2IWFiiQPfpJEmjRVuzPCc7mqtd0UYileu_CsuyG69qH2xHevFmdm40IIxzDNWfFTDgjT5bITkCtIKxG21PT81S3-_0yGRaacUnzR1bX44tAw=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6"/>
            <a:ext cx="6858000" cy="9153525"/>
          </a:xfrm>
          <a:prstGeom prst="rect">
            <a:avLst/>
          </a:prstGeom>
          <a:noFill/>
          <a:extLst>
            <a:ext uri="{909E8E84-426E-40DD-AFC4-6F175D3DCCD1}">
              <a14:hiddenFill xmlns:a14="http://schemas.microsoft.com/office/drawing/2010/main">
                <a:solidFill>
                  <a:srgbClr val="FFFFFF"/>
                </a:solidFill>
              </a14:hiddenFill>
            </a:ext>
          </a:extLst>
        </p:spPr>
      </p:pic>
      <p:sp>
        <p:nvSpPr>
          <p:cNvPr id="6" name="Afgeronde rechthoek 5"/>
          <p:cNvSpPr/>
          <p:nvPr/>
        </p:nvSpPr>
        <p:spPr>
          <a:xfrm>
            <a:off x="1507065" y="755576"/>
            <a:ext cx="4032448" cy="518457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buNone/>
            </a:pPr>
            <a:r>
              <a:rPr lang="nl-NL" dirty="0" smtClean="0">
                <a:latin typeface="Arial Unicode MS" pitchFamily="34" charset="-128"/>
                <a:ea typeface="Arial Unicode MS" pitchFamily="34" charset="-128"/>
                <a:cs typeface="Arial Unicode MS" pitchFamily="34" charset="-128"/>
              </a:rPr>
              <a:t>Uit </a:t>
            </a:r>
            <a:r>
              <a:rPr lang="nl-NL" dirty="0" smtClean="0">
                <a:latin typeface="Arial Unicode MS" pitchFamily="34" charset="-128"/>
                <a:ea typeface="Arial Unicode MS" pitchFamily="34" charset="-128"/>
                <a:cs typeface="Arial Unicode MS" pitchFamily="34" charset="-128"/>
              </a:rPr>
              <a:t>kleurige </a:t>
            </a:r>
            <a:r>
              <a:rPr lang="nl-NL" dirty="0" smtClean="0">
                <a:latin typeface="Arial Unicode MS" pitchFamily="34" charset="-128"/>
                <a:ea typeface="Arial Unicode MS" pitchFamily="34" charset="-128"/>
                <a:cs typeface="Arial Unicode MS" pitchFamily="34" charset="-128"/>
              </a:rPr>
              <a:t>bloemen halen de bijen lekker sap om honing  van te maken. Soms krijgt de kabouter honing van zijn vriendjes de bijen. De kabouter eet het dan op een stukje brood. Hebben jullie wel eens honing geproefd?</a:t>
            </a:r>
            <a:br>
              <a:rPr lang="nl-NL" dirty="0" smtClean="0">
                <a:latin typeface="Arial Unicode MS" pitchFamily="34" charset="-128"/>
                <a:ea typeface="Arial Unicode MS" pitchFamily="34" charset="-128"/>
                <a:cs typeface="Arial Unicode MS" pitchFamily="34" charset="-128"/>
              </a:rPr>
            </a:br>
            <a:endParaRPr lang="nl-NL" dirty="0" smtClean="0">
              <a:latin typeface="Arial Unicode MS" pitchFamily="34" charset="-128"/>
              <a:ea typeface="Arial Unicode MS" pitchFamily="34" charset="-128"/>
              <a:cs typeface="Arial Unicode MS" pitchFamily="34" charset="-128"/>
            </a:endParaRPr>
          </a:p>
          <a:p>
            <a:pPr>
              <a:buNone/>
            </a:pPr>
            <a:r>
              <a:rPr lang="nl-NL" i="1" dirty="0" smtClean="0">
                <a:solidFill>
                  <a:srgbClr val="FF0000"/>
                </a:solidFill>
                <a:latin typeface="Arial Unicode MS" pitchFamily="34" charset="-128"/>
                <a:ea typeface="Arial Unicode MS" pitchFamily="34" charset="-128"/>
                <a:cs typeface="Arial Unicode MS" pitchFamily="34" charset="-128"/>
              </a:rPr>
              <a:t>Smeer maar wat honing op een stukje brood en ga het maar eens proeven.</a:t>
            </a:r>
            <a:endParaRPr lang="nl-NL" i="1" dirty="0">
              <a:solidFill>
                <a:srgbClr val="FF0000"/>
              </a:solidFill>
              <a:latin typeface="Arial Unicode MS" pitchFamily="34" charset="-128"/>
              <a:ea typeface="Arial Unicode MS" pitchFamily="34" charset="-128"/>
              <a:cs typeface="Arial Unicode MS" pitchFamily="34" charset="-128"/>
            </a:endParaRPr>
          </a:p>
        </p:txBody>
      </p:sp>
      <p:pic>
        <p:nvPicPr>
          <p:cNvPr id="1028" name="Picture 4" descr="https://lh7-us.googleusercontent.com/J2UZK6cQInfRnz0i4OyfYtHvW3dvRtZiQbotTe-6rJjizY0CFEGFfMTrcaoMjbLr7Ez63S2kMsX0wOd32QqVvNZLLV9zbgLU--wPjgboEmwZZsFc7U-2CXGd4RgENzp3HQ4SnrjxCz04gi5X6zQDpEM-Pg=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830" y="4669795"/>
            <a:ext cx="1207120" cy="1176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8700" y="443542"/>
            <a:ext cx="4436250" cy="1229485"/>
          </a:xfrm>
        </p:spPr>
        <p:txBody>
          <a:bodyPr>
            <a:normAutofit/>
          </a:bodyPr>
          <a:lstStyle/>
          <a:p>
            <a:r>
              <a:rPr lang="nl-NL" sz="2800" dirty="0" smtClean="0">
                <a:latin typeface="Arial Unicode MS" pitchFamily="34" charset="-128"/>
                <a:ea typeface="Arial Unicode MS" pitchFamily="34" charset="-128"/>
                <a:cs typeface="Arial Unicode MS" pitchFamily="34" charset="-128"/>
              </a:rPr>
              <a:t>Opdracht 2</a:t>
            </a:r>
            <a:endParaRPr lang="nl-NL" sz="2800" dirty="0">
              <a:latin typeface="Arial Unicode MS" pitchFamily="34" charset="-128"/>
              <a:ea typeface="Arial Unicode MS" pitchFamily="34" charset="-128"/>
              <a:cs typeface="Arial Unicode MS" pitchFamily="34" charset="-128"/>
            </a:endParaRPr>
          </a:p>
        </p:txBody>
      </p:sp>
      <p:sp>
        <p:nvSpPr>
          <p:cNvPr id="5" name="Tijdelijke aanduiding voor inhoud 4"/>
          <p:cNvSpPr>
            <a:spLocks noGrp="1"/>
          </p:cNvSpPr>
          <p:nvPr>
            <p:ph idx="1"/>
          </p:nvPr>
        </p:nvSpPr>
        <p:spPr>
          <a:xfrm>
            <a:off x="1124744" y="1547664"/>
            <a:ext cx="3878188" cy="3932255"/>
          </a:xfrm>
        </p:spPr>
        <p:txBody>
          <a:bodyPr>
            <a:normAutofit/>
          </a:bodyPr>
          <a:lstStyle/>
          <a:p>
            <a:pPr>
              <a:buNone/>
            </a:pPr>
            <a:r>
              <a:rPr lang="nl-NL" dirty="0" smtClean="0"/>
              <a:t>     </a:t>
            </a:r>
            <a:endParaRPr lang="nl-NL" sz="2400" dirty="0">
              <a:latin typeface="Arial Unicode MS" pitchFamily="34" charset="-128"/>
              <a:ea typeface="Arial Unicode MS" pitchFamily="34" charset="-128"/>
              <a:cs typeface="Arial Unicode MS" pitchFamily="34" charset="-128"/>
            </a:endParaRPr>
          </a:p>
        </p:txBody>
      </p:sp>
      <p:pic>
        <p:nvPicPr>
          <p:cNvPr id="2050" name="Picture 2" descr="https://lh7-us.googleusercontent.com/ni6iXitglqQGhO9sLtuiNN3hC0kbothplUDMWtocayN0Yb2IWFiiQPfpJEmjRVuzPCc7mqtd0UYileu_CsuyG69qH2xHevFmdm40IIxzDNWfFTDgjT5bITkCtIKxG21PT81S3-_0yGRaacUnzR1bX44tAw=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 y="0"/>
            <a:ext cx="6853867"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Afgeronde rechthoek 5"/>
          <p:cNvSpPr/>
          <p:nvPr/>
        </p:nvSpPr>
        <p:spPr>
          <a:xfrm>
            <a:off x="1528546" y="515219"/>
            <a:ext cx="4032448" cy="518457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nl-NL" dirty="0" smtClean="0">
                <a:solidFill>
                  <a:schemeClr val="tx1"/>
                </a:solidFill>
                <a:latin typeface="Arial Unicode MS" pitchFamily="34" charset="-128"/>
                <a:ea typeface="Arial Unicode MS" pitchFamily="34" charset="-128"/>
                <a:cs typeface="Arial Unicode MS" pitchFamily="34" charset="-128"/>
              </a:rPr>
              <a:t>De kabouter houdt veel van madeliefjes, gras, bomen, vogels, paardenbloemen en nog veel meer. Maar weet je waar hij een hekel aan heeft?  Aan papiertjes, blikjes,sigarettenpeuken, plastic zakjes en andere rommel.</a:t>
            </a:r>
            <a:br>
              <a:rPr lang="nl-NL" dirty="0" smtClean="0">
                <a:solidFill>
                  <a:schemeClr val="tx1"/>
                </a:solidFill>
                <a:latin typeface="Arial Unicode MS" pitchFamily="34" charset="-128"/>
                <a:ea typeface="Arial Unicode MS" pitchFamily="34" charset="-128"/>
                <a:cs typeface="Arial Unicode MS" pitchFamily="34" charset="-128"/>
              </a:rPr>
            </a:br>
            <a:endParaRPr lang="nl-NL" dirty="0" smtClean="0">
              <a:solidFill>
                <a:schemeClr val="tx1"/>
              </a:solidFill>
              <a:latin typeface="Arial Unicode MS" pitchFamily="34" charset="-128"/>
              <a:ea typeface="Arial Unicode MS" pitchFamily="34" charset="-128"/>
              <a:cs typeface="Arial Unicode MS" pitchFamily="34" charset="-128"/>
            </a:endParaRPr>
          </a:p>
          <a:p>
            <a:r>
              <a:rPr lang="nl-NL" dirty="0" smtClean="0">
                <a:solidFill>
                  <a:schemeClr val="tx1"/>
                </a:solidFill>
                <a:latin typeface="Arial Unicode MS" pitchFamily="34" charset="-128"/>
                <a:ea typeface="Arial Unicode MS" pitchFamily="34" charset="-128"/>
                <a:cs typeface="Arial Unicode MS" pitchFamily="34" charset="-128"/>
              </a:rPr>
              <a:t> </a:t>
            </a:r>
            <a:r>
              <a:rPr lang="nl-NL" i="1" dirty="0" smtClean="0">
                <a:solidFill>
                  <a:srgbClr val="FF0000"/>
                </a:solidFill>
                <a:latin typeface="Arial Unicode MS" pitchFamily="34" charset="-128"/>
                <a:ea typeface="Arial Unicode MS" pitchFamily="34" charset="-128"/>
                <a:cs typeface="Arial Unicode MS" pitchFamily="34" charset="-128"/>
              </a:rPr>
              <a:t>Zullen wij de kabouter helpen het hier schoon te maken? Er liggen grijpers en plastic zakken klaar voor jullie. </a:t>
            </a:r>
            <a:br>
              <a:rPr lang="nl-NL" i="1" dirty="0" smtClean="0">
                <a:solidFill>
                  <a:srgbClr val="FF0000"/>
                </a:solidFill>
                <a:latin typeface="Arial Unicode MS" pitchFamily="34" charset="-128"/>
                <a:ea typeface="Arial Unicode MS" pitchFamily="34" charset="-128"/>
                <a:cs typeface="Arial Unicode MS" pitchFamily="34" charset="-128"/>
              </a:rPr>
            </a:br>
            <a:r>
              <a:rPr lang="nl-NL" i="1" dirty="0" smtClean="0">
                <a:solidFill>
                  <a:srgbClr val="FF0000"/>
                </a:solidFill>
                <a:latin typeface="Arial Unicode MS" pitchFamily="34" charset="-128"/>
                <a:ea typeface="Arial Unicode MS" pitchFamily="34" charset="-128"/>
                <a:cs typeface="Arial Unicode MS" pitchFamily="34" charset="-128"/>
              </a:rPr>
              <a:t/>
            </a:r>
            <a:br>
              <a:rPr lang="nl-NL" i="1" dirty="0" smtClean="0">
                <a:solidFill>
                  <a:srgbClr val="FF0000"/>
                </a:solidFill>
                <a:latin typeface="Arial Unicode MS" pitchFamily="34" charset="-128"/>
                <a:ea typeface="Arial Unicode MS" pitchFamily="34" charset="-128"/>
                <a:cs typeface="Arial Unicode MS" pitchFamily="34" charset="-128"/>
              </a:rPr>
            </a:br>
            <a:r>
              <a:rPr lang="nl-NL" dirty="0" smtClean="0">
                <a:solidFill>
                  <a:schemeClr val="tx1"/>
                </a:solidFill>
                <a:latin typeface="Arial Unicode MS" pitchFamily="34" charset="-128"/>
                <a:ea typeface="Arial Unicode MS" pitchFamily="34" charset="-128"/>
                <a:cs typeface="Arial Unicode MS" pitchFamily="34" charset="-128"/>
              </a:rPr>
              <a:t>Wat zal de kabouter blij zijn als het schoon is. En jullie?</a:t>
            </a:r>
            <a:endParaRPr lang="nl-NL" dirty="0">
              <a:solidFill>
                <a:schemeClr val="tx1"/>
              </a:solidFill>
              <a:latin typeface="Arial Unicode MS" pitchFamily="34" charset="-128"/>
              <a:ea typeface="Arial Unicode MS" pitchFamily="34" charset="-128"/>
              <a:cs typeface="Arial Unicode MS" pitchFamily="34" charset="-128"/>
            </a:endParaRPr>
          </a:p>
        </p:txBody>
      </p:sp>
      <p:pic>
        <p:nvPicPr>
          <p:cNvPr id="2052" name="Picture 4" descr="https://lh7-us.googleusercontent.com/HQSwT47wySz3ktqvxFlNSBWlXhEAG5m0jvfho5P346wlEcFJmoZ8IIM3NJlCg6HviZ8B-nC-1fEHVLLkBSJlx8ly6e1RcfY4jUBLtxREZTivU2KGUXXmdpgDYy7MfiY-yAAD4kyToOS6t71gDW6LXNq6Dw=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260" y="4881368"/>
            <a:ext cx="690116" cy="653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8700" y="443542"/>
            <a:ext cx="4436250" cy="1229485"/>
          </a:xfrm>
        </p:spPr>
        <p:txBody>
          <a:bodyPr>
            <a:normAutofit/>
          </a:bodyPr>
          <a:lstStyle/>
          <a:p>
            <a:r>
              <a:rPr lang="nl-NL" sz="2800" dirty="0" smtClean="0">
                <a:latin typeface="Arial Unicode MS" pitchFamily="34" charset="-128"/>
                <a:ea typeface="Arial Unicode MS" pitchFamily="34" charset="-128"/>
                <a:cs typeface="Arial Unicode MS" pitchFamily="34" charset="-128"/>
              </a:rPr>
              <a:t>Opdracht 3</a:t>
            </a:r>
            <a:endParaRPr lang="nl-NL" sz="2800" dirty="0">
              <a:latin typeface="Arial Unicode MS" pitchFamily="34" charset="-128"/>
              <a:ea typeface="Arial Unicode MS" pitchFamily="34" charset="-128"/>
              <a:cs typeface="Arial Unicode MS" pitchFamily="34" charset="-128"/>
            </a:endParaRPr>
          </a:p>
        </p:txBody>
      </p:sp>
      <p:sp>
        <p:nvSpPr>
          <p:cNvPr id="5" name="Tijdelijke aanduiding voor inhoud 4"/>
          <p:cNvSpPr>
            <a:spLocks noGrp="1"/>
          </p:cNvSpPr>
          <p:nvPr>
            <p:ph idx="1"/>
          </p:nvPr>
        </p:nvSpPr>
        <p:spPr>
          <a:xfrm>
            <a:off x="1124744" y="1547664"/>
            <a:ext cx="3878188" cy="3932255"/>
          </a:xfrm>
        </p:spPr>
        <p:txBody>
          <a:bodyPr>
            <a:normAutofit/>
          </a:bodyPr>
          <a:lstStyle/>
          <a:p>
            <a:pPr>
              <a:buNone/>
            </a:pPr>
            <a:r>
              <a:rPr lang="nl-NL" dirty="0" smtClean="0"/>
              <a:t>     </a:t>
            </a:r>
            <a:endParaRPr lang="nl-NL" sz="2400" dirty="0">
              <a:latin typeface="Arial Unicode MS" pitchFamily="34" charset="-128"/>
              <a:ea typeface="Arial Unicode MS" pitchFamily="34" charset="-128"/>
              <a:cs typeface="Arial Unicode MS" pitchFamily="34" charset="-128"/>
            </a:endParaRPr>
          </a:p>
        </p:txBody>
      </p:sp>
      <p:pic>
        <p:nvPicPr>
          <p:cNvPr id="3074" name="Picture 2" descr="https://lh7-us.googleusercontent.com/ni6iXitglqQGhO9sLtuiNN3hC0kbothplUDMWtocayN0Yb2IWFiiQPfpJEmjRVuzPCc7mqtd0UYileu_CsuyG69qH2xHevFmdm40IIxzDNWfFTDgjT5bITkCtIKxG21PT81S3-_0yGRaacUnzR1bX44tAw=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76256"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Afgeronde rechthoek 5"/>
          <p:cNvSpPr/>
          <p:nvPr/>
        </p:nvSpPr>
        <p:spPr>
          <a:xfrm>
            <a:off x="1421904" y="755576"/>
            <a:ext cx="4032448" cy="518457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buNone/>
            </a:pPr>
            <a:r>
              <a:rPr lang="nl-NL" dirty="0" smtClean="0">
                <a:latin typeface="Arial Unicode MS" pitchFamily="34" charset="-128"/>
                <a:ea typeface="Arial Unicode MS" pitchFamily="34" charset="-128"/>
                <a:cs typeface="Arial Unicode MS" pitchFamily="34" charset="-128"/>
              </a:rPr>
              <a:t>Als het waait ruist de wind door de bomen. De bladeren gaan dan ritselen. De kabouter zegt dan:’’Hoor de wind zingt een lied.”</a:t>
            </a:r>
            <a:br>
              <a:rPr lang="nl-NL" dirty="0" smtClean="0">
                <a:latin typeface="Arial Unicode MS" pitchFamily="34" charset="-128"/>
                <a:ea typeface="Arial Unicode MS" pitchFamily="34" charset="-128"/>
                <a:cs typeface="Arial Unicode MS" pitchFamily="34" charset="-128"/>
              </a:rPr>
            </a:br>
            <a:endParaRPr lang="nl-NL" dirty="0" smtClean="0">
              <a:latin typeface="Arial Unicode MS" pitchFamily="34" charset="-128"/>
              <a:ea typeface="Arial Unicode MS" pitchFamily="34" charset="-128"/>
              <a:cs typeface="Arial Unicode MS" pitchFamily="34" charset="-128"/>
            </a:endParaRPr>
          </a:p>
          <a:p>
            <a:pPr>
              <a:buNone/>
            </a:pPr>
            <a:r>
              <a:rPr lang="nl-NL" dirty="0" smtClean="0">
                <a:solidFill>
                  <a:srgbClr val="FF0000"/>
                </a:solidFill>
                <a:latin typeface="Arial Unicode MS" pitchFamily="34" charset="-128"/>
                <a:ea typeface="Arial Unicode MS" pitchFamily="34" charset="-128"/>
                <a:cs typeface="Arial Unicode MS" pitchFamily="34" charset="-128"/>
              </a:rPr>
              <a:t>Kunnen jullie zelf ook een liedje zingen? </a:t>
            </a:r>
            <a:br>
              <a:rPr lang="nl-NL" dirty="0" smtClean="0">
                <a:solidFill>
                  <a:srgbClr val="FF0000"/>
                </a:solidFill>
                <a:latin typeface="Arial Unicode MS" pitchFamily="34" charset="-128"/>
                <a:ea typeface="Arial Unicode MS" pitchFamily="34" charset="-128"/>
                <a:cs typeface="Arial Unicode MS" pitchFamily="34" charset="-128"/>
              </a:rPr>
            </a:br>
            <a:endParaRPr lang="nl-NL" dirty="0" smtClean="0">
              <a:solidFill>
                <a:srgbClr val="FF0000"/>
              </a:solidFill>
              <a:latin typeface="Arial Unicode MS" pitchFamily="34" charset="-128"/>
              <a:ea typeface="Arial Unicode MS" pitchFamily="34" charset="-128"/>
              <a:cs typeface="Arial Unicode MS" pitchFamily="34" charset="-128"/>
            </a:endParaRPr>
          </a:p>
          <a:p>
            <a:pPr>
              <a:buNone/>
            </a:pPr>
            <a:r>
              <a:rPr lang="nl-NL" dirty="0" smtClean="0">
                <a:latin typeface="Arial Unicode MS" pitchFamily="34" charset="-128"/>
                <a:ea typeface="Arial Unicode MS" pitchFamily="34" charset="-128"/>
                <a:cs typeface="Arial Unicode MS" pitchFamily="34" charset="-128"/>
              </a:rPr>
              <a:t>De kabouter </a:t>
            </a:r>
            <a:r>
              <a:rPr lang="nl-NL" dirty="0" smtClean="0">
                <a:latin typeface="Arial Unicode MS" pitchFamily="34" charset="-128"/>
                <a:ea typeface="Arial Unicode MS" pitchFamily="34" charset="-128"/>
                <a:cs typeface="Arial Unicode MS" pitchFamily="34" charset="-128"/>
              </a:rPr>
              <a:t>hoort jullie </a:t>
            </a:r>
            <a:r>
              <a:rPr lang="nl-NL" dirty="0" smtClean="0">
                <a:latin typeface="Arial Unicode MS" pitchFamily="34" charset="-128"/>
                <a:ea typeface="Arial Unicode MS" pitchFamily="34" charset="-128"/>
                <a:cs typeface="Arial Unicode MS" pitchFamily="34" charset="-128"/>
              </a:rPr>
              <a:t>lied </a:t>
            </a:r>
            <a:r>
              <a:rPr lang="nl-NL" dirty="0" smtClean="0">
                <a:latin typeface="Arial Unicode MS" pitchFamily="34" charset="-128"/>
                <a:ea typeface="Arial Unicode MS" pitchFamily="34" charset="-128"/>
                <a:cs typeface="Arial Unicode MS" pitchFamily="34" charset="-128"/>
              </a:rPr>
              <a:t>heel graag!.</a:t>
            </a:r>
            <a:endParaRPr lang="nl-NL" dirty="0">
              <a:latin typeface="Arial Unicode MS" pitchFamily="34" charset="-128"/>
              <a:ea typeface="Arial Unicode MS" pitchFamily="34" charset="-128"/>
              <a:cs typeface="Arial Unicode MS" pitchFamily="34" charset="-128"/>
            </a:endParaRPr>
          </a:p>
        </p:txBody>
      </p:sp>
      <p:pic>
        <p:nvPicPr>
          <p:cNvPr id="3076" name="Picture 4" descr="https://lh7-us.googleusercontent.com/OSdRr4rf6X3Ze8zcyoIEvxe0zDXotTMuhqKpX6cuC7yxNpcslRujT1nePEBsJmT-jeIS_SeYXVIIzPKpCFn5riZZMc-cCymJmKTd1B6xbDQta6mc4jmNWgHdNSXglxIvBJOQ6HHmsW7nERdqV8Fkaeadtw=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3016" y="4870066"/>
            <a:ext cx="759023" cy="8399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8700" y="443542"/>
            <a:ext cx="4436250" cy="1229485"/>
          </a:xfrm>
        </p:spPr>
        <p:txBody>
          <a:bodyPr>
            <a:normAutofit/>
          </a:bodyPr>
          <a:lstStyle/>
          <a:p>
            <a:r>
              <a:rPr lang="nl-NL" sz="2800" dirty="0" smtClean="0">
                <a:latin typeface="Arial Unicode MS" pitchFamily="34" charset="-128"/>
                <a:ea typeface="Arial Unicode MS" pitchFamily="34" charset="-128"/>
                <a:cs typeface="Arial Unicode MS" pitchFamily="34" charset="-128"/>
              </a:rPr>
              <a:t>Opdracht 4</a:t>
            </a:r>
            <a:endParaRPr lang="nl-NL" sz="2800" dirty="0">
              <a:latin typeface="Arial Unicode MS" pitchFamily="34" charset="-128"/>
              <a:ea typeface="Arial Unicode MS" pitchFamily="34" charset="-128"/>
              <a:cs typeface="Arial Unicode MS" pitchFamily="34" charset="-128"/>
            </a:endParaRPr>
          </a:p>
        </p:txBody>
      </p:sp>
      <p:sp>
        <p:nvSpPr>
          <p:cNvPr id="5" name="Tijdelijke aanduiding voor inhoud 4"/>
          <p:cNvSpPr>
            <a:spLocks noGrp="1"/>
          </p:cNvSpPr>
          <p:nvPr>
            <p:ph idx="1"/>
          </p:nvPr>
        </p:nvSpPr>
        <p:spPr>
          <a:xfrm>
            <a:off x="1124744" y="1547664"/>
            <a:ext cx="3878188" cy="3932255"/>
          </a:xfrm>
        </p:spPr>
        <p:txBody>
          <a:bodyPr>
            <a:normAutofit/>
          </a:bodyPr>
          <a:lstStyle/>
          <a:p>
            <a:pPr>
              <a:buNone/>
            </a:pPr>
            <a:r>
              <a:rPr lang="nl-NL" dirty="0" smtClean="0"/>
              <a:t>     </a:t>
            </a:r>
            <a:endParaRPr lang="nl-NL" sz="2400" dirty="0">
              <a:latin typeface="Arial Unicode MS" pitchFamily="34" charset="-128"/>
              <a:ea typeface="Arial Unicode MS" pitchFamily="34" charset="-128"/>
              <a:cs typeface="Arial Unicode MS" pitchFamily="34" charset="-128"/>
            </a:endParaRPr>
          </a:p>
        </p:txBody>
      </p:sp>
      <p:pic>
        <p:nvPicPr>
          <p:cNvPr id="4098" name="Picture 2" descr="https://lh7-us.googleusercontent.com/ni6iXitglqQGhO9sLtuiNN3hC0kbothplUDMWtocayN0Yb2IWFiiQPfpJEmjRVuzPCc7mqtd0UYileu_CsuyG69qH2xHevFmdm40IIxzDNWfFTDgjT5bITkCtIKxG21PT81S3-_0yGRaacUnzR1bX44tAw=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Afgeronde rechthoek 5"/>
          <p:cNvSpPr/>
          <p:nvPr/>
        </p:nvSpPr>
        <p:spPr>
          <a:xfrm>
            <a:off x="1412776" y="984185"/>
            <a:ext cx="4032448" cy="518457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buNone/>
            </a:pPr>
            <a:r>
              <a:rPr lang="nl-NL" dirty="0" smtClean="0">
                <a:latin typeface="Arial Unicode MS" pitchFamily="34" charset="-128"/>
                <a:ea typeface="Arial Unicode MS" pitchFamily="34" charset="-128"/>
                <a:cs typeface="Arial Unicode MS" pitchFamily="34" charset="-128"/>
              </a:rPr>
              <a:t>De kabouter draagt zelf vaak een groene jas en een bruine broek. </a:t>
            </a:r>
            <a:br>
              <a:rPr lang="nl-NL" dirty="0" smtClean="0">
                <a:latin typeface="Arial Unicode MS" pitchFamily="34" charset="-128"/>
                <a:ea typeface="Arial Unicode MS" pitchFamily="34" charset="-128"/>
                <a:cs typeface="Arial Unicode MS" pitchFamily="34" charset="-128"/>
              </a:rPr>
            </a:br>
            <a:r>
              <a:rPr lang="nl-NL" dirty="0" smtClean="0">
                <a:latin typeface="Arial Unicode MS" pitchFamily="34" charset="-128"/>
                <a:ea typeface="Arial Unicode MS" pitchFamily="34" charset="-128"/>
                <a:cs typeface="Arial Unicode MS" pitchFamily="34" charset="-128"/>
              </a:rPr>
              <a:t/>
            </a:r>
            <a:br>
              <a:rPr lang="nl-NL" dirty="0" smtClean="0">
                <a:latin typeface="Arial Unicode MS" pitchFamily="34" charset="-128"/>
                <a:ea typeface="Arial Unicode MS" pitchFamily="34" charset="-128"/>
                <a:cs typeface="Arial Unicode MS" pitchFamily="34" charset="-128"/>
              </a:rPr>
            </a:br>
            <a:r>
              <a:rPr lang="nl-NL" i="1" dirty="0" smtClean="0">
                <a:solidFill>
                  <a:srgbClr val="FF0000"/>
                </a:solidFill>
                <a:latin typeface="Arial Unicode MS" pitchFamily="34" charset="-128"/>
                <a:ea typeface="Arial Unicode MS" pitchFamily="34" charset="-128"/>
                <a:cs typeface="Arial Unicode MS" pitchFamily="34" charset="-128"/>
              </a:rPr>
              <a:t>Zien jullie deze kleuren op de boomstam? Kun je nog andere kleuren vinden? Voel eens aan de boomstam: wat is gladder, je wang of de boom? Kun je ook een holletje in de boomstam vinden? </a:t>
            </a:r>
            <a:r>
              <a:rPr lang="nl-NL" dirty="0" smtClean="0">
                <a:latin typeface="Arial Unicode MS" pitchFamily="34" charset="-128"/>
                <a:ea typeface="Arial Unicode MS" pitchFamily="34" charset="-128"/>
                <a:cs typeface="Arial Unicode MS" pitchFamily="34" charset="-128"/>
              </a:rPr>
              <a:t/>
            </a:r>
            <a:br>
              <a:rPr lang="nl-NL" dirty="0" smtClean="0">
                <a:latin typeface="Arial Unicode MS" pitchFamily="34" charset="-128"/>
                <a:ea typeface="Arial Unicode MS" pitchFamily="34" charset="-128"/>
                <a:cs typeface="Arial Unicode MS" pitchFamily="34" charset="-128"/>
              </a:rPr>
            </a:br>
            <a:r>
              <a:rPr lang="nl-NL" dirty="0" smtClean="0">
                <a:latin typeface="Arial Unicode MS" pitchFamily="34" charset="-128"/>
                <a:ea typeface="Arial Unicode MS" pitchFamily="34" charset="-128"/>
                <a:cs typeface="Arial Unicode MS" pitchFamily="34" charset="-128"/>
              </a:rPr>
              <a:t/>
            </a:r>
            <a:br>
              <a:rPr lang="nl-NL" dirty="0" smtClean="0">
                <a:latin typeface="Arial Unicode MS" pitchFamily="34" charset="-128"/>
                <a:ea typeface="Arial Unicode MS" pitchFamily="34" charset="-128"/>
                <a:cs typeface="Arial Unicode MS" pitchFamily="34" charset="-128"/>
              </a:rPr>
            </a:br>
            <a:r>
              <a:rPr lang="nl-NL" dirty="0" smtClean="0">
                <a:latin typeface="Arial Unicode MS" pitchFamily="34" charset="-128"/>
                <a:ea typeface="Arial Unicode MS" pitchFamily="34" charset="-128"/>
                <a:cs typeface="Arial Unicode MS" pitchFamily="34" charset="-128"/>
              </a:rPr>
              <a:t>Daar kruipt de kabouter zo graag in!</a:t>
            </a:r>
            <a:endParaRPr lang="nl-NL" dirty="0">
              <a:latin typeface="Arial Unicode MS" pitchFamily="34" charset="-128"/>
              <a:ea typeface="Arial Unicode MS" pitchFamily="34" charset="-128"/>
              <a:cs typeface="Arial Unicode MS" pitchFamily="34" charset="-128"/>
            </a:endParaRPr>
          </a:p>
        </p:txBody>
      </p:sp>
      <p:pic>
        <p:nvPicPr>
          <p:cNvPr id="7" name="Picture 6" descr="https://lh7-us.googleusercontent.com/kJpO08gpfIdn8sK2XTwy_HP1zEmCplILhhcab7qFRA_TJC2FmvQcr9EK5b4RBmg0D5H5P2j6SNKGPuUIJ7B0nuziCSqlI-iUahI0TEi2RLNpwEJZ4uac3zduO0tfDGY8F2XBP3jDC_OEnEH9xRH7HLWMng=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212976" y="5222664"/>
            <a:ext cx="720080" cy="7978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8700" y="443542"/>
            <a:ext cx="4436250" cy="1229485"/>
          </a:xfrm>
        </p:spPr>
        <p:txBody>
          <a:bodyPr>
            <a:normAutofit/>
          </a:bodyPr>
          <a:lstStyle/>
          <a:p>
            <a:r>
              <a:rPr lang="nl-NL" sz="2800" dirty="0" smtClean="0">
                <a:latin typeface="Arial Unicode MS" pitchFamily="34" charset="-128"/>
                <a:ea typeface="Arial Unicode MS" pitchFamily="34" charset="-128"/>
                <a:cs typeface="Arial Unicode MS" pitchFamily="34" charset="-128"/>
              </a:rPr>
              <a:t>Opdracht 5</a:t>
            </a:r>
            <a:endParaRPr lang="nl-NL" sz="2800" dirty="0">
              <a:latin typeface="Arial Unicode MS" pitchFamily="34" charset="-128"/>
              <a:ea typeface="Arial Unicode MS" pitchFamily="34" charset="-128"/>
              <a:cs typeface="Arial Unicode MS" pitchFamily="34" charset="-128"/>
            </a:endParaRPr>
          </a:p>
        </p:txBody>
      </p:sp>
      <p:sp>
        <p:nvSpPr>
          <p:cNvPr id="5" name="Tijdelijke aanduiding voor inhoud 4"/>
          <p:cNvSpPr>
            <a:spLocks noGrp="1"/>
          </p:cNvSpPr>
          <p:nvPr>
            <p:ph idx="1"/>
          </p:nvPr>
        </p:nvSpPr>
        <p:spPr>
          <a:xfrm>
            <a:off x="1124744" y="1547664"/>
            <a:ext cx="3878188" cy="3932255"/>
          </a:xfrm>
        </p:spPr>
        <p:txBody>
          <a:bodyPr>
            <a:normAutofit/>
          </a:bodyPr>
          <a:lstStyle/>
          <a:p>
            <a:pPr>
              <a:buNone/>
            </a:pPr>
            <a:r>
              <a:rPr lang="nl-NL" dirty="0" smtClean="0"/>
              <a:t>     </a:t>
            </a:r>
            <a:endParaRPr lang="nl-NL" sz="2400" dirty="0">
              <a:latin typeface="Arial Unicode MS" pitchFamily="34" charset="-128"/>
              <a:ea typeface="Arial Unicode MS" pitchFamily="34" charset="-128"/>
              <a:cs typeface="Arial Unicode MS" pitchFamily="34" charset="-128"/>
            </a:endParaRPr>
          </a:p>
        </p:txBody>
      </p:sp>
      <p:pic>
        <p:nvPicPr>
          <p:cNvPr id="5122" name="Picture 2" descr="https://lh7-us.googleusercontent.com/ni6iXitglqQGhO9sLtuiNN3hC0kbothplUDMWtocayN0Yb2IWFiiQPfpJEmjRVuzPCc7mqtd0UYileu_CsuyG69qH2xHevFmdm40IIxzDNWfFTDgjT5bITkCtIKxG21PT81S3-_0yGRaacUnzR1bX44tAw=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Afgeronde rechthoek 5"/>
          <p:cNvSpPr/>
          <p:nvPr/>
        </p:nvSpPr>
        <p:spPr>
          <a:xfrm>
            <a:off x="1124744" y="1403648"/>
            <a:ext cx="4032448" cy="518457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buNone/>
            </a:pPr>
            <a:r>
              <a:rPr lang="nl-NL" dirty="0" smtClean="0">
                <a:solidFill>
                  <a:schemeClr val="tx1"/>
                </a:solidFill>
                <a:latin typeface="Arial Unicode MS" pitchFamily="34" charset="-128"/>
                <a:ea typeface="Arial Unicode MS" pitchFamily="34" charset="-128"/>
                <a:cs typeface="Arial Unicode MS" pitchFamily="34" charset="-128"/>
              </a:rPr>
              <a:t>De kabouter loopt </a:t>
            </a:r>
            <a:r>
              <a:rPr lang="nl-NL" dirty="0" smtClean="0">
                <a:solidFill>
                  <a:schemeClr val="tx1"/>
                </a:solidFill>
                <a:latin typeface="Arial Unicode MS" pitchFamily="34" charset="-128"/>
                <a:ea typeface="Arial Unicode MS" pitchFamily="34" charset="-128"/>
                <a:cs typeface="Arial Unicode MS" pitchFamily="34" charset="-128"/>
              </a:rPr>
              <a:t>overdag </a:t>
            </a:r>
            <a:r>
              <a:rPr lang="nl-NL" dirty="0" smtClean="0">
                <a:solidFill>
                  <a:schemeClr val="tx1"/>
                </a:solidFill>
                <a:latin typeface="Arial Unicode MS" pitchFamily="34" charset="-128"/>
                <a:ea typeface="Arial Unicode MS" pitchFamily="34" charset="-128"/>
                <a:cs typeface="Arial Unicode MS" pitchFamily="34" charset="-128"/>
              </a:rPr>
              <a:t>soms </a:t>
            </a:r>
            <a:r>
              <a:rPr lang="nl-NL" dirty="0" smtClean="0">
                <a:solidFill>
                  <a:schemeClr val="tx1"/>
                </a:solidFill>
                <a:latin typeface="Arial Unicode MS" pitchFamily="34" charset="-128"/>
                <a:ea typeface="Arial Unicode MS" pitchFamily="34" charset="-128"/>
                <a:cs typeface="Arial Unicode MS" pitchFamily="34" charset="-128"/>
              </a:rPr>
              <a:t>heerlijk op zijn blote voeten buiten. Het gras kriebelt dan zo lekker aan zijn teentjes. Doe dat ook maar eens! Trek je schoenen en sokken uit en voel eens lekker hoe het gras aan je tenen kriebelt.</a:t>
            </a:r>
            <a:r>
              <a:rPr lang="nl-NL" dirty="0" smtClean="0">
                <a:solidFill>
                  <a:schemeClr val="tx1"/>
                </a:solidFill>
                <a:latin typeface="Arial Unicode MS" pitchFamily="34" charset="-128"/>
                <a:ea typeface="Arial Unicode MS" pitchFamily="34" charset="-128"/>
                <a:cs typeface="Arial Unicode MS" pitchFamily="34" charset="-128"/>
              </a:rPr>
              <a:t/>
            </a:r>
            <a:br>
              <a:rPr lang="nl-NL" dirty="0" smtClean="0">
                <a:solidFill>
                  <a:schemeClr val="tx1"/>
                </a:solidFill>
                <a:latin typeface="Arial Unicode MS" pitchFamily="34" charset="-128"/>
                <a:ea typeface="Arial Unicode MS" pitchFamily="34" charset="-128"/>
                <a:cs typeface="Arial Unicode MS" pitchFamily="34" charset="-128"/>
              </a:rPr>
            </a:br>
            <a:endParaRPr lang="nl-NL" dirty="0" smtClean="0">
              <a:solidFill>
                <a:schemeClr val="tx1"/>
              </a:solidFill>
              <a:latin typeface="Arial Unicode MS" pitchFamily="34" charset="-128"/>
              <a:ea typeface="Arial Unicode MS" pitchFamily="34" charset="-128"/>
              <a:cs typeface="Arial Unicode MS" pitchFamily="34" charset="-128"/>
            </a:endParaRPr>
          </a:p>
          <a:p>
            <a:pPr>
              <a:buNone/>
            </a:pPr>
            <a:r>
              <a:rPr lang="nl-NL" i="1" dirty="0" smtClean="0">
                <a:solidFill>
                  <a:srgbClr val="FF0000"/>
                </a:solidFill>
                <a:latin typeface="Arial Unicode MS" pitchFamily="34" charset="-128"/>
                <a:ea typeface="Arial Unicode MS" pitchFamily="34" charset="-128"/>
                <a:cs typeface="Arial Unicode MS" pitchFamily="34" charset="-128"/>
              </a:rPr>
              <a:t>Kriebelt het lekker?</a:t>
            </a:r>
          </a:p>
          <a:p>
            <a:pPr>
              <a:buNone/>
            </a:pPr>
            <a:r>
              <a:rPr lang="nl-NL" i="1" dirty="0" smtClean="0">
                <a:solidFill>
                  <a:srgbClr val="FF0000"/>
                </a:solidFill>
                <a:latin typeface="Arial Unicode MS" pitchFamily="34" charset="-128"/>
                <a:ea typeface="Arial Unicode MS" pitchFamily="34" charset="-128"/>
                <a:cs typeface="Arial Unicode MS" pitchFamily="34" charset="-128"/>
              </a:rPr>
              <a:t>Is het gras droog of nat?</a:t>
            </a:r>
            <a:endParaRPr lang="nl-NL" i="1" dirty="0" smtClean="0">
              <a:solidFill>
                <a:srgbClr val="FF0000"/>
              </a:solidFill>
              <a:latin typeface="Arial Unicode MS" pitchFamily="34" charset="-128"/>
              <a:ea typeface="Arial Unicode MS" pitchFamily="34" charset="-128"/>
              <a:cs typeface="Arial Unicode MS" pitchFamily="34" charset="-128"/>
            </a:endParaRPr>
          </a:p>
        </p:txBody>
      </p:sp>
      <p:pic>
        <p:nvPicPr>
          <p:cNvPr id="5124" name="Picture 4" descr="https://lh7-us.googleusercontent.com/dWV3QanwfHdtEvW-0l76JzV-JhtT1chvISgkBy4SCk09CrHUxjZVidlxqE5NcBrPNEfIC0vWX9frL3HfW7PgdddMeoqSq5l8V6Z5OFcbZYTJBPi_-8Sroy4ZsVP9f0Gql9MLkF5Nbw3D1anSB9Y3hAqgaA=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96256" y="5012644"/>
            <a:ext cx="684775" cy="10214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8700" y="443542"/>
            <a:ext cx="4436250" cy="1229485"/>
          </a:xfrm>
        </p:spPr>
        <p:txBody>
          <a:bodyPr>
            <a:normAutofit/>
          </a:bodyPr>
          <a:lstStyle/>
          <a:p>
            <a:r>
              <a:rPr lang="nl-NL" sz="2800" dirty="0" smtClean="0">
                <a:latin typeface="Arial Unicode MS" pitchFamily="34" charset="-128"/>
                <a:ea typeface="Arial Unicode MS" pitchFamily="34" charset="-128"/>
                <a:cs typeface="Arial Unicode MS" pitchFamily="34" charset="-128"/>
              </a:rPr>
              <a:t>Opdracht 6</a:t>
            </a:r>
            <a:endParaRPr lang="nl-NL" sz="2800" dirty="0">
              <a:latin typeface="Arial Unicode MS" pitchFamily="34" charset="-128"/>
              <a:ea typeface="Arial Unicode MS" pitchFamily="34" charset="-128"/>
              <a:cs typeface="Arial Unicode MS" pitchFamily="34" charset="-128"/>
            </a:endParaRPr>
          </a:p>
        </p:txBody>
      </p:sp>
      <p:sp>
        <p:nvSpPr>
          <p:cNvPr id="5" name="Tijdelijke aanduiding voor inhoud 4"/>
          <p:cNvSpPr>
            <a:spLocks noGrp="1"/>
          </p:cNvSpPr>
          <p:nvPr>
            <p:ph idx="1"/>
          </p:nvPr>
        </p:nvSpPr>
        <p:spPr>
          <a:xfrm>
            <a:off x="1124744" y="1547664"/>
            <a:ext cx="3878188" cy="3932255"/>
          </a:xfrm>
        </p:spPr>
        <p:txBody>
          <a:bodyPr>
            <a:normAutofit/>
          </a:bodyPr>
          <a:lstStyle/>
          <a:p>
            <a:pPr>
              <a:buNone/>
            </a:pPr>
            <a:r>
              <a:rPr lang="nl-NL" dirty="0" smtClean="0"/>
              <a:t>     </a:t>
            </a:r>
            <a:endParaRPr lang="nl-NL" sz="2400" dirty="0">
              <a:latin typeface="Arial Unicode MS" pitchFamily="34" charset="-128"/>
              <a:ea typeface="Arial Unicode MS" pitchFamily="34" charset="-128"/>
              <a:cs typeface="Arial Unicode MS" pitchFamily="34" charset="-128"/>
            </a:endParaRPr>
          </a:p>
        </p:txBody>
      </p:sp>
      <p:pic>
        <p:nvPicPr>
          <p:cNvPr id="6146" name="Picture 2" descr="https://lh7-us.googleusercontent.com/ni6iXitglqQGhO9sLtuiNN3hC0kbothplUDMWtocayN0Yb2IWFiiQPfpJEmjRVuzPCc7mqtd0UYileu_CsuyG69qH2xHevFmdm40IIxzDNWfFTDgjT5bITkCtIKxG21PT81S3-_0yGRaacUnzR1bX44tAw=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 y="0"/>
            <a:ext cx="6852988"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Afgeronde rechthoek 5"/>
          <p:cNvSpPr/>
          <p:nvPr/>
        </p:nvSpPr>
        <p:spPr>
          <a:xfrm>
            <a:off x="1415282" y="1058284"/>
            <a:ext cx="4032448" cy="518457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buNone/>
            </a:pPr>
            <a:r>
              <a:rPr lang="nl-NL" dirty="0" smtClean="0">
                <a:solidFill>
                  <a:schemeClr val="tx1"/>
                </a:solidFill>
                <a:latin typeface="Arial Unicode MS" pitchFamily="34" charset="-128"/>
                <a:ea typeface="Arial Unicode MS" pitchFamily="34" charset="-128"/>
                <a:cs typeface="Arial Unicode MS" pitchFamily="34" charset="-128"/>
              </a:rPr>
              <a:t>Ook al is een kabouter  al heel oud, toch kan hij nog goed onthouden. Dat komt vast omdat hij dit onthoudspelletje vaak speelt. Het spel gaat zo</a:t>
            </a:r>
            <a:r>
              <a:rPr lang="nl-NL" dirty="0" smtClean="0">
                <a:solidFill>
                  <a:schemeClr val="tx1"/>
                </a:solidFill>
                <a:latin typeface="Arial Unicode MS" pitchFamily="34" charset="-128"/>
                <a:ea typeface="Arial Unicode MS" pitchFamily="34" charset="-128"/>
                <a:cs typeface="Arial Unicode MS" pitchFamily="34" charset="-128"/>
              </a:rPr>
              <a:t>:</a:t>
            </a:r>
          </a:p>
          <a:p>
            <a:pPr>
              <a:buNone/>
            </a:pPr>
            <a:r>
              <a:rPr lang="nl-NL" dirty="0" smtClean="0">
                <a:solidFill>
                  <a:schemeClr val="tx1"/>
                </a:solidFill>
                <a:latin typeface="Arial Unicode MS" pitchFamily="34" charset="-128"/>
                <a:ea typeface="Arial Unicode MS" pitchFamily="34" charset="-128"/>
                <a:cs typeface="Arial Unicode MS" pitchFamily="34" charset="-128"/>
              </a:rPr>
              <a:t>Hier </a:t>
            </a:r>
            <a:r>
              <a:rPr lang="nl-NL" dirty="0" smtClean="0">
                <a:solidFill>
                  <a:schemeClr val="tx1"/>
                </a:solidFill>
                <a:latin typeface="Arial Unicode MS" pitchFamily="34" charset="-128"/>
                <a:ea typeface="Arial Unicode MS" pitchFamily="34" charset="-128"/>
                <a:cs typeface="Arial Unicode MS" pitchFamily="34" charset="-128"/>
              </a:rPr>
              <a:t>liggen allemaal dingen die met de zomer te maken hebben.</a:t>
            </a:r>
            <a:br>
              <a:rPr lang="nl-NL" dirty="0" smtClean="0">
                <a:solidFill>
                  <a:schemeClr val="tx1"/>
                </a:solidFill>
                <a:latin typeface="Arial Unicode MS" pitchFamily="34" charset="-128"/>
                <a:ea typeface="Arial Unicode MS" pitchFamily="34" charset="-128"/>
                <a:cs typeface="Arial Unicode MS" pitchFamily="34" charset="-128"/>
              </a:rPr>
            </a:br>
            <a:r>
              <a:rPr lang="nl-NL" i="1" dirty="0" smtClean="0">
                <a:solidFill>
                  <a:srgbClr val="FF0000"/>
                </a:solidFill>
                <a:latin typeface="Arial Unicode MS" pitchFamily="34" charset="-128"/>
                <a:ea typeface="Arial Unicode MS" pitchFamily="34" charset="-128"/>
                <a:cs typeface="Arial Unicode MS" pitchFamily="34" charset="-128"/>
              </a:rPr>
              <a:t>Vertel maar wat er ligt. Doe dan je ogen dicht.</a:t>
            </a:r>
          </a:p>
          <a:p>
            <a:pPr>
              <a:buNone/>
            </a:pPr>
            <a:r>
              <a:rPr lang="nl-NL" dirty="0" smtClean="0">
                <a:solidFill>
                  <a:schemeClr val="tx1"/>
                </a:solidFill>
                <a:latin typeface="Arial Unicode MS" pitchFamily="34" charset="-128"/>
                <a:ea typeface="Arial Unicode MS" pitchFamily="34" charset="-128"/>
                <a:cs typeface="Arial Unicode MS" pitchFamily="34" charset="-128"/>
              </a:rPr>
              <a:t> Ondertussen wordt er iets weggepakt. </a:t>
            </a:r>
          </a:p>
          <a:p>
            <a:pPr>
              <a:buNone/>
            </a:pPr>
            <a:r>
              <a:rPr lang="nl-NL" i="1" dirty="0" smtClean="0">
                <a:solidFill>
                  <a:srgbClr val="FF0000"/>
                </a:solidFill>
                <a:latin typeface="Arial Unicode MS" pitchFamily="34" charset="-128"/>
                <a:ea typeface="Arial Unicode MS" pitchFamily="34" charset="-128"/>
                <a:cs typeface="Arial Unicode MS" pitchFamily="34" charset="-128"/>
              </a:rPr>
              <a:t>Ogen open: wie weet wat er ontbreekt? Nu mag iemand van jullie iets </a:t>
            </a:r>
            <a:r>
              <a:rPr lang="nl-NL" i="1" dirty="0" smtClean="0">
                <a:solidFill>
                  <a:srgbClr val="FF0000"/>
                </a:solidFill>
                <a:latin typeface="Arial Unicode MS" pitchFamily="34" charset="-128"/>
                <a:ea typeface="Arial Unicode MS" pitchFamily="34" charset="-128"/>
                <a:cs typeface="Arial Unicode MS" pitchFamily="34" charset="-128"/>
              </a:rPr>
              <a:t>wegpakken terwijl de rest zijn ogen weer dicht heeft.</a:t>
            </a:r>
            <a:endParaRPr lang="nl-NL" i="1" dirty="0">
              <a:solidFill>
                <a:srgbClr val="FF0000"/>
              </a:solidFill>
              <a:latin typeface="Arial Unicode MS" pitchFamily="34" charset="-128"/>
              <a:ea typeface="Arial Unicode MS" pitchFamily="34" charset="-128"/>
              <a:cs typeface="Arial Unicode MS" pitchFamily="34" charset="-128"/>
            </a:endParaRPr>
          </a:p>
        </p:txBody>
      </p:sp>
      <p:pic>
        <p:nvPicPr>
          <p:cNvPr id="7" name="Picture 8" descr="https://lh7-us.googleusercontent.com/cfAJV2Uo7jmxY0n97J9zTxvnaS-D-F3GV1-0j71lWzau2hKB66flm6CzIGIe5F10O40D84zHGQcFWKb2UgQTbLxwNuUpJvtQbj3ArKT6kxsYDI58cA7ATAeW3mx05CuWhJ00wZNJWmwK84Wbvq7MlJuX7g=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2518" y="3924241"/>
            <a:ext cx="773534" cy="6477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8700" y="443542"/>
            <a:ext cx="4436250" cy="1229485"/>
          </a:xfrm>
        </p:spPr>
        <p:txBody>
          <a:bodyPr>
            <a:normAutofit/>
          </a:bodyPr>
          <a:lstStyle/>
          <a:p>
            <a:r>
              <a:rPr lang="nl-NL" sz="2800" dirty="0" smtClean="0">
                <a:latin typeface="Arial Unicode MS" pitchFamily="34" charset="-128"/>
                <a:ea typeface="Arial Unicode MS" pitchFamily="34" charset="-128"/>
                <a:cs typeface="Arial Unicode MS" pitchFamily="34" charset="-128"/>
              </a:rPr>
              <a:t>Opdracht 7</a:t>
            </a:r>
            <a:endParaRPr lang="nl-NL" sz="2800" dirty="0">
              <a:latin typeface="Arial Unicode MS" pitchFamily="34" charset="-128"/>
              <a:ea typeface="Arial Unicode MS" pitchFamily="34" charset="-128"/>
              <a:cs typeface="Arial Unicode MS" pitchFamily="34" charset="-128"/>
            </a:endParaRPr>
          </a:p>
        </p:txBody>
      </p:sp>
      <p:sp>
        <p:nvSpPr>
          <p:cNvPr id="5" name="Tijdelijke aanduiding voor inhoud 4"/>
          <p:cNvSpPr>
            <a:spLocks noGrp="1"/>
          </p:cNvSpPr>
          <p:nvPr>
            <p:ph idx="1"/>
          </p:nvPr>
        </p:nvSpPr>
        <p:spPr>
          <a:xfrm>
            <a:off x="1124744" y="1547664"/>
            <a:ext cx="3878188" cy="3932255"/>
          </a:xfrm>
        </p:spPr>
        <p:txBody>
          <a:bodyPr>
            <a:normAutofit/>
          </a:bodyPr>
          <a:lstStyle/>
          <a:p>
            <a:pPr>
              <a:buNone/>
            </a:pPr>
            <a:r>
              <a:rPr lang="nl-NL" dirty="0" smtClean="0"/>
              <a:t>     </a:t>
            </a:r>
            <a:endParaRPr lang="nl-NL" sz="2400" dirty="0">
              <a:latin typeface="Arial Unicode MS" pitchFamily="34" charset="-128"/>
              <a:ea typeface="Arial Unicode MS" pitchFamily="34" charset="-128"/>
              <a:cs typeface="Arial Unicode MS" pitchFamily="34" charset="-128"/>
            </a:endParaRPr>
          </a:p>
        </p:txBody>
      </p:sp>
      <p:pic>
        <p:nvPicPr>
          <p:cNvPr id="7170" name="Picture 2" descr="https://lh7-us.googleusercontent.com/ni6iXitglqQGhO9sLtuiNN3hC0kbothplUDMWtocayN0Yb2IWFiiQPfpJEmjRVuzPCc7mqtd0UYileu_CsuyG69qH2xHevFmdm40IIxzDNWfFTDgjT5bITkCtIKxG21PT81S3-_0yGRaacUnzR1bX44tAw=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Afgeronde rechthoek 5"/>
          <p:cNvSpPr/>
          <p:nvPr/>
        </p:nvSpPr>
        <p:spPr>
          <a:xfrm>
            <a:off x="1528546" y="1187624"/>
            <a:ext cx="4032448" cy="518457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buNone/>
            </a:pPr>
            <a:r>
              <a:rPr lang="nl-NL" dirty="0" smtClean="0">
                <a:solidFill>
                  <a:schemeClr val="tx1"/>
                </a:solidFill>
                <a:latin typeface="Arial Unicode MS" pitchFamily="34" charset="-128"/>
                <a:ea typeface="Arial Unicode MS" pitchFamily="34" charset="-128"/>
                <a:cs typeface="Arial Unicode MS" pitchFamily="34" charset="-128"/>
              </a:rPr>
              <a:t>Kabouters geven elkaar soms een  ketting of ring cadeau. Ze maken er ze van grassprieten of bloemetjes</a:t>
            </a:r>
            <a:r>
              <a:rPr lang="nl-NL" dirty="0" smtClean="0">
                <a:solidFill>
                  <a:schemeClr val="tx1"/>
                </a:solidFill>
                <a:latin typeface="Arial Unicode MS" pitchFamily="34" charset="-128"/>
                <a:ea typeface="Arial Unicode MS" pitchFamily="34" charset="-128"/>
                <a:cs typeface="Arial Unicode MS" pitchFamily="34" charset="-128"/>
              </a:rPr>
              <a:t>.</a:t>
            </a:r>
          </a:p>
          <a:p>
            <a:pPr>
              <a:buNone/>
            </a:pPr>
            <a:r>
              <a:rPr lang="nl-NL" dirty="0" smtClean="0">
                <a:solidFill>
                  <a:schemeClr val="tx1"/>
                </a:solidFill>
                <a:latin typeface="Arial Unicode MS" pitchFamily="34" charset="-128"/>
                <a:ea typeface="Arial Unicode MS" pitchFamily="34" charset="-128"/>
                <a:cs typeface="Arial Unicode MS" pitchFamily="34" charset="-128"/>
              </a:rPr>
              <a:t>Maak een klein gaatje in de stengel en trek daar de volgende stengel doorheen. Zo rijg je een ketting.</a:t>
            </a:r>
            <a:endParaRPr lang="nl-NL" dirty="0" smtClean="0">
              <a:solidFill>
                <a:schemeClr val="tx1"/>
              </a:solidFill>
              <a:latin typeface="Arial Unicode MS" pitchFamily="34" charset="-128"/>
              <a:ea typeface="Arial Unicode MS" pitchFamily="34" charset="-128"/>
              <a:cs typeface="Arial Unicode MS" pitchFamily="34" charset="-128"/>
            </a:endParaRPr>
          </a:p>
          <a:p>
            <a:pPr>
              <a:buNone/>
            </a:pPr>
            <a:r>
              <a:rPr lang="nl-NL" dirty="0" smtClean="0">
                <a:solidFill>
                  <a:schemeClr val="tx1"/>
                </a:solidFill>
                <a:latin typeface="Arial Unicode MS" pitchFamily="34" charset="-128"/>
                <a:ea typeface="Arial Unicode MS" pitchFamily="34" charset="-128"/>
                <a:cs typeface="Arial Unicode MS" pitchFamily="34" charset="-128"/>
              </a:rPr>
              <a:t/>
            </a:r>
            <a:br>
              <a:rPr lang="nl-NL" dirty="0" smtClean="0">
                <a:solidFill>
                  <a:schemeClr val="tx1"/>
                </a:solidFill>
                <a:latin typeface="Arial Unicode MS" pitchFamily="34" charset="-128"/>
                <a:ea typeface="Arial Unicode MS" pitchFamily="34" charset="-128"/>
                <a:cs typeface="Arial Unicode MS" pitchFamily="34" charset="-128"/>
              </a:rPr>
            </a:br>
            <a:r>
              <a:rPr lang="nl-NL" i="1" dirty="0" smtClean="0">
                <a:solidFill>
                  <a:srgbClr val="FF0000"/>
                </a:solidFill>
                <a:latin typeface="Arial Unicode MS" pitchFamily="34" charset="-128"/>
                <a:ea typeface="Arial Unicode MS" pitchFamily="34" charset="-128"/>
                <a:cs typeface="Arial Unicode MS" pitchFamily="34" charset="-128"/>
              </a:rPr>
              <a:t>Zullen wij dat ook eens proberen? Ga maar madeliefjes of paardenbloemen </a:t>
            </a:r>
            <a:r>
              <a:rPr lang="nl-NL" i="1" dirty="0" smtClean="0">
                <a:solidFill>
                  <a:srgbClr val="FF0000"/>
                </a:solidFill>
                <a:latin typeface="Arial Unicode MS" pitchFamily="34" charset="-128"/>
                <a:ea typeface="Arial Unicode MS" pitchFamily="34" charset="-128"/>
                <a:cs typeface="Arial Unicode MS" pitchFamily="34" charset="-128"/>
              </a:rPr>
              <a:t>of</a:t>
            </a:r>
            <a:r>
              <a:rPr lang="nl-NL" i="1" dirty="0" smtClean="0">
                <a:solidFill>
                  <a:srgbClr val="FF0000"/>
                </a:solidFill>
                <a:latin typeface="Arial Unicode MS" pitchFamily="34" charset="-128"/>
                <a:ea typeface="Arial Unicode MS" pitchFamily="34" charset="-128"/>
                <a:cs typeface="Arial Unicode MS" pitchFamily="34" charset="-128"/>
              </a:rPr>
              <a:t>  </a:t>
            </a:r>
            <a:r>
              <a:rPr lang="nl-NL" i="1" dirty="0" smtClean="0">
                <a:solidFill>
                  <a:srgbClr val="FF0000"/>
                </a:solidFill>
                <a:latin typeface="Arial Unicode MS" pitchFamily="34" charset="-128"/>
                <a:ea typeface="Arial Unicode MS" pitchFamily="34" charset="-128"/>
                <a:cs typeface="Arial Unicode MS" pitchFamily="34" charset="-128"/>
              </a:rPr>
              <a:t>lange grassprieten zoeken. </a:t>
            </a:r>
            <a:endParaRPr lang="nl-NL" i="1" dirty="0">
              <a:solidFill>
                <a:srgbClr val="FF0000"/>
              </a:solidFill>
              <a:latin typeface="Arial Unicode MS" pitchFamily="34" charset="-128"/>
              <a:ea typeface="Arial Unicode MS" pitchFamily="34" charset="-128"/>
              <a:cs typeface="Arial Unicode MS" pitchFamily="34" charset="-128"/>
            </a:endParaRPr>
          </a:p>
        </p:txBody>
      </p:sp>
      <p:pic>
        <p:nvPicPr>
          <p:cNvPr id="7" name="Picture 10" descr="https://lh7-us.googleusercontent.com/a2358qE1xakwqtg_x7uDo-7b4xbiSp69Z-R3tG8_TbRZCr0IXJQt1aEe3A1f4h3TYPgdkf0F8gtyKXyfsEI02ANyhKRv-uBX01zpmAfRizzWHL-65hGY8AOJmo8mBcm-QCOEh8sLWeZNhwN7GWOrPJ1fsg=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8840" y="1286058"/>
            <a:ext cx="680269" cy="7470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8700" y="443542"/>
            <a:ext cx="4436250" cy="1229485"/>
          </a:xfrm>
        </p:spPr>
        <p:txBody>
          <a:bodyPr>
            <a:normAutofit/>
          </a:bodyPr>
          <a:lstStyle/>
          <a:p>
            <a:r>
              <a:rPr lang="nl-NL" sz="2800" dirty="0" smtClean="0">
                <a:latin typeface="Arial Unicode MS" pitchFamily="34" charset="-128"/>
                <a:ea typeface="Arial Unicode MS" pitchFamily="34" charset="-128"/>
                <a:cs typeface="Arial Unicode MS" pitchFamily="34" charset="-128"/>
              </a:rPr>
              <a:t>Opdracht 9</a:t>
            </a:r>
            <a:endParaRPr lang="nl-NL" sz="2800" dirty="0">
              <a:latin typeface="Arial Unicode MS" pitchFamily="34" charset="-128"/>
              <a:ea typeface="Arial Unicode MS" pitchFamily="34" charset="-128"/>
              <a:cs typeface="Arial Unicode MS" pitchFamily="34" charset="-128"/>
            </a:endParaRPr>
          </a:p>
        </p:txBody>
      </p:sp>
      <p:sp>
        <p:nvSpPr>
          <p:cNvPr id="5" name="Tijdelijke aanduiding voor inhoud 4"/>
          <p:cNvSpPr>
            <a:spLocks noGrp="1"/>
          </p:cNvSpPr>
          <p:nvPr>
            <p:ph idx="1"/>
          </p:nvPr>
        </p:nvSpPr>
        <p:spPr>
          <a:xfrm>
            <a:off x="1124744" y="1547664"/>
            <a:ext cx="3878188" cy="3932255"/>
          </a:xfrm>
        </p:spPr>
        <p:txBody>
          <a:bodyPr>
            <a:normAutofit/>
          </a:bodyPr>
          <a:lstStyle/>
          <a:p>
            <a:pPr>
              <a:buNone/>
            </a:pPr>
            <a:r>
              <a:rPr lang="nl-NL" dirty="0" smtClean="0"/>
              <a:t>     </a:t>
            </a:r>
            <a:endParaRPr lang="nl-NL" sz="2400" dirty="0">
              <a:latin typeface="Arial Unicode MS" pitchFamily="34" charset="-128"/>
              <a:ea typeface="Arial Unicode MS" pitchFamily="34" charset="-128"/>
              <a:cs typeface="Arial Unicode MS" pitchFamily="34" charset="-128"/>
            </a:endParaRPr>
          </a:p>
        </p:txBody>
      </p:sp>
      <p:pic>
        <p:nvPicPr>
          <p:cNvPr id="8194" name="Picture 2" descr="https://lh7-us.googleusercontent.com/ni6iXitglqQGhO9sLtuiNN3hC0kbothplUDMWtocayN0Yb2IWFiiQPfpJEmjRVuzPCc7mqtd0UYileu_CsuyG69qH2xHevFmdm40IIxzDNWfFTDgjT5bITkCtIKxG21PT81S3-_0yGRaacUnzR1bX44tAw=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40"/>
            <a:ext cx="6858000" cy="9161240"/>
          </a:xfrm>
          <a:prstGeom prst="rect">
            <a:avLst/>
          </a:prstGeom>
          <a:noFill/>
          <a:extLst>
            <a:ext uri="{909E8E84-426E-40DD-AFC4-6F175D3DCCD1}">
              <a14:hiddenFill xmlns:a14="http://schemas.microsoft.com/office/drawing/2010/main">
                <a:solidFill>
                  <a:srgbClr val="FFFFFF"/>
                </a:solidFill>
              </a14:hiddenFill>
            </a:ext>
          </a:extLst>
        </p:spPr>
      </p:pic>
      <p:sp>
        <p:nvSpPr>
          <p:cNvPr id="6" name="Afgeronde rechthoek 5"/>
          <p:cNvSpPr/>
          <p:nvPr/>
        </p:nvSpPr>
        <p:spPr>
          <a:xfrm>
            <a:off x="1412776" y="1187624"/>
            <a:ext cx="4032448" cy="518457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buNone/>
            </a:pPr>
            <a:r>
              <a:rPr lang="nl-NL" dirty="0" smtClean="0">
                <a:solidFill>
                  <a:schemeClr val="tx1"/>
                </a:solidFill>
                <a:latin typeface="Arial Unicode MS" pitchFamily="34" charset="-128"/>
                <a:ea typeface="Arial Unicode MS" pitchFamily="34" charset="-128"/>
                <a:cs typeface="Arial Unicode MS" pitchFamily="34" charset="-128"/>
              </a:rPr>
              <a:t>Bij mooi weer gaat de kabouter languit in het gras liggen. Hij kijkt graag naar de lucht, de wind en de wolken. De wolken lijken soms een beetje op een hand, op een beer of zomaar iets geks.</a:t>
            </a:r>
          </a:p>
          <a:p>
            <a:pPr>
              <a:buNone/>
            </a:pPr>
            <a:r>
              <a:rPr lang="nl-NL" dirty="0" smtClean="0">
                <a:solidFill>
                  <a:schemeClr val="tx1"/>
                </a:solidFill>
                <a:latin typeface="Arial Unicode MS" pitchFamily="34" charset="-128"/>
                <a:ea typeface="Arial Unicode MS" pitchFamily="34" charset="-128"/>
                <a:cs typeface="Arial Unicode MS" pitchFamily="34" charset="-128"/>
              </a:rPr>
              <a:t/>
            </a:r>
            <a:br>
              <a:rPr lang="nl-NL" dirty="0" smtClean="0">
                <a:solidFill>
                  <a:schemeClr val="tx1"/>
                </a:solidFill>
                <a:latin typeface="Arial Unicode MS" pitchFamily="34" charset="-128"/>
                <a:ea typeface="Arial Unicode MS" pitchFamily="34" charset="-128"/>
                <a:cs typeface="Arial Unicode MS" pitchFamily="34" charset="-128"/>
              </a:rPr>
            </a:br>
            <a:r>
              <a:rPr lang="nl-NL" i="1" dirty="0" smtClean="0">
                <a:solidFill>
                  <a:srgbClr val="FF0000"/>
                </a:solidFill>
                <a:latin typeface="Arial Unicode MS" pitchFamily="34" charset="-128"/>
                <a:ea typeface="Arial Unicode MS" pitchFamily="34" charset="-128"/>
                <a:cs typeface="Arial Unicode MS" pitchFamily="34" charset="-128"/>
              </a:rPr>
              <a:t>Zien jullie nu wolken? Welke kleur hebben ze? </a:t>
            </a:r>
          </a:p>
          <a:p>
            <a:pPr>
              <a:buNone/>
            </a:pPr>
            <a:r>
              <a:rPr lang="nl-NL" i="1" dirty="0" smtClean="0">
                <a:solidFill>
                  <a:srgbClr val="FF0000"/>
                </a:solidFill>
                <a:latin typeface="Arial Unicode MS" pitchFamily="34" charset="-128"/>
                <a:ea typeface="Arial Unicode MS" pitchFamily="34" charset="-128"/>
                <a:cs typeface="Arial Unicode MS" pitchFamily="34" charset="-128"/>
              </a:rPr>
              <a:t>Lijken ze op iets? </a:t>
            </a:r>
          </a:p>
        </p:txBody>
      </p:sp>
      <p:pic>
        <p:nvPicPr>
          <p:cNvPr id="7" name="Picture 12" descr="https://lh7-us.googleusercontent.com/IkckCxb_ag5ppejJ8tIpWX7QT39vza5cQEp4nUjMsnz1xhyj98iaC0gtFgTP4Py-nAJi4FQ7q0bTxAqF_CFzz7fhHbk8sR_4iT6yjlNo4AnNuMZnlaCewEJbuLDyJe_WvPmfN6t765rwwhrFTvSYz8aqCw=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879794" y="5292080"/>
            <a:ext cx="936105" cy="785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lh7-us.googleusercontent.com/cxVr_4WOjtc4oq8buYDWEAkn6tB5pt_4xFGgKWgoUWsHt8QUDt32VdsFGe7KovIExYedWRzwSCH9brnRF1o6DyBsHELIJyC6VXtXVCoDC0_GeN6dnpz8DjHqLq1qT1n9Ug58GrHLXcA1aQXgkMSShxFIWg=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971600"/>
            <a:ext cx="6688948" cy="68407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lh7-us.googleusercontent.com/J2UZK6cQInfRnz0i4OyfYtHvW3dvRtZiQbotTe-6rJjizY0CFEGFfMTrcaoMjbLr7Ez63S2kMsX0wOd32QqVvNZLLV9zbgLU--wPjgboEmwZZsFc7U-2CXGd4RgENzp3HQ4SnrjxCz04gi5X6zQDpEM-Pg=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0345" y="1692028"/>
            <a:ext cx="849151" cy="827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4" descr="https://lh7-us.googleusercontent.com/HQSwT47wySz3ktqvxFlNSBWlXhEAG5m0jvfho5P346wlEcFJmoZ8IIM3NJlCg6HviZ8B-nC-1fEHVLLkBSJlx8ly6e1RcfY4jUBLtxREZTivU2KGUXXmdpgDYy7MfiY-yAAD4kyToOS6t71gDW6LXNq6Dw=s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3711" y="2123728"/>
            <a:ext cx="732272" cy="693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descr="https://lh7-us.googleusercontent.com/OSdRr4rf6X3Ze8zcyoIEvxe0zDXotTMuhqKpX6cuC7yxNpcslRujT1nePEBsJmT-jeIS_SeYXVIIzPKpCFn5riZZMc-cCymJmKTd1B6xbDQta6mc4jmNWgHdNSXglxIvBJOQ6HHmsW7nERdqV8Fkaeadtw=s20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393584" y="2458390"/>
            <a:ext cx="793264" cy="792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0" name="Picture 4" descr="https://lh7-us.googleusercontent.com/kJpO08gpfIdn8sK2XTwy_HP1zEmCplILhhcab7qFRA_TJC2FmvQcr9EK5b4RBmg0D5H5P2j6SNKGPuUIJ7B0nuziCSqlI-iUahI0TEi2RLNpwEJZ4uac3zduO0tfDGY8F2XBP3jDC_OEnEH9xRH7HLWMng=s20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911729" y="3203848"/>
            <a:ext cx="792089" cy="816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4" descr="https://lh7-us.googleusercontent.com/dWV3QanwfHdtEvW-0l76JzV-JhtT1chvISgkBy4SCk09CrHUxjZVidlxqE5NcBrPNEfIC0vWX9frL3HfW7PgdddMeoqSq5l8V6Z5OFcbZYTJBPi_-8Sroy4ZsVP9f0Gql9MLkF5Nbw3D1anSB9Y3hAqgaA=s204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642534" y="5613496"/>
            <a:ext cx="684775" cy="1021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4" name="Picture 8" descr="https://lh7-us.googleusercontent.com/cfAJV2Uo7jmxY0n97J9zTxvnaS-D-F3GV1-0j71lWzau2hKB66flm6CzIGIe5F10O40D84zHGQcFWKb2UgQTbLxwNuUpJvtQbj3ArKT6kxsYDI58cA7ATAeW3mx05CuWhJ00wZNJWmwK84Wbvq7MlJuX7g=s204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5037" y="4453591"/>
            <a:ext cx="859524" cy="719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6" name="Picture 10" descr="https://lh7-us.googleusercontent.com/a2358qE1xakwqtg_x7uDo-7b4xbiSp69Z-R3tG8_TbRZCr0IXJQt1aEe3A1f4h3TYPgdkf0F8gtyKXyfsEI02ANyhKRv-uBX01zpmAfRizzWHL-65hGY8AOJmo8mBcm-QCOEh8sLWeZNhwN7GWOrPJ1fsg=s204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2045" y="5443307"/>
            <a:ext cx="680269" cy="747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8" name="Picture 12" descr="https://lh7-us.googleusercontent.com/IkckCxb_ag5ppejJ8tIpWX7QT39vza5cQEp4nUjMsnz1xhyj98iaC0gtFgTP4Py-nAJi4FQ7q0bTxAqF_CFzz7fhHbk8sR_4iT6yjlNo4AnNuMZnlaCewEJbuLDyJe_WvPmfN6t765rwwhrFTvSYz8aqCw=s204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825857" y="3667679"/>
            <a:ext cx="936105" cy="785912"/>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rot="19927341">
            <a:off x="1766882" y="4901206"/>
            <a:ext cx="1625089" cy="35282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dirty="0" smtClean="0"/>
              <a:t>vogelvriendjes</a:t>
            </a:r>
            <a:endParaRPr lang="nl-NL" dirty="0"/>
          </a:p>
        </p:txBody>
      </p:sp>
      <p:sp>
        <p:nvSpPr>
          <p:cNvPr id="6" name="Ovaal 5"/>
          <p:cNvSpPr/>
          <p:nvPr/>
        </p:nvSpPr>
        <p:spPr>
          <a:xfrm>
            <a:off x="2984920" y="3667679"/>
            <a:ext cx="1224927" cy="114579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smtClean="0">
                <a:latin typeface="Arial" panose="020B0604020202020204" pitchFamily="34" charset="0"/>
                <a:cs typeface="Arial" panose="020B0604020202020204" pitchFamily="34" charset="0"/>
              </a:rPr>
              <a:t>Zoek de </a:t>
            </a:r>
            <a:endParaRPr lang="nl-NL" sz="2400" dirty="0">
              <a:latin typeface="Arial" panose="020B0604020202020204" pitchFamily="34" charset="0"/>
              <a:cs typeface="Arial" panose="020B0604020202020204" pitchFamily="34" charset="0"/>
            </a:endParaRPr>
          </a:p>
        </p:txBody>
      </p:sp>
      <p:sp>
        <p:nvSpPr>
          <p:cNvPr id="7" name="Rechthoek 6"/>
          <p:cNvSpPr/>
          <p:nvPr/>
        </p:nvSpPr>
        <p:spPr>
          <a:xfrm>
            <a:off x="1746569" y="46831"/>
            <a:ext cx="299364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cap="none" spc="0" dirty="0" smtClean="0">
                <a:ln/>
                <a:solidFill>
                  <a:schemeClr val="accent3"/>
                </a:solidFill>
                <a:effectLst/>
              </a:rPr>
              <a:t>zoekkaart</a:t>
            </a:r>
            <a:endParaRPr lang="nl-NL" sz="5400" b="1" cap="none" spc="0" dirty="0">
              <a:ln/>
              <a:solidFill>
                <a:schemeClr val="accent3"/>
              </a:solidFill>
              <a:effectLst/>
            </a:endParaRPr>
          </a:p>
        </p:txBody>
      </p:sp>
      <p:sp>
        <p:nvSpPr>
          <p:cNvPr id="16" name="Rechthoek 15"/>
          <p:cNvSpPr/>
          <p:nvPr/>
        </p:nvSpPr>
        <p:spPr>
          <a:xfrm>
            <a:off x="1241523" y="7833800"/>
            <a:ext cx="4583181"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cap="none" spc="0" dirty="0" err="1" smtClean="0">
                <a:ln/>
                <a:solidFill>
                  <a:schemeClr val="accent3"/>
                </a:solidFill>
                <a:effectLst/>
              </a:rPr>
              <a:t>kabouterpad</a:t>
            </a:r>
            <a:endParaRPr lang="nl-NL" sz="5400" b="1" cap="none" spc="0" dirty="0">
              <a:ln/>
              <a:solidFill>
                <a:schemeClr val="accent3"/>
              </a:solidFill>
              <a:effectLst/>
            </a:endParaRPr>
          </a:p>
        </p:txBody>
      </p:sp>
    </p:spTree>
    <p:extLst>
      <p:ext uri="{BB962C8B-B14F-4D97-AF65-F5344CB8AC3E}">
        <p14:creationId xmlns:p14="http://schemas.microsoft.com/office/powerpoint/2010/main" val="242147531"/>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324</Words>
  <Application>Microsoft Office PowerPoint</Application>
  <PresentationFormat>Diavoorstelling (4:3)</PresentationFormat>
  <Paragraphs>41</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 Unicode MS</vt:lpstr>
      <vt:lpstr>Arial</vt:lpstr>
      <vt:lpstr>Calibri</vt:lpstr>
      <vt:lpstr>Office-thema</vt:lpstr>
      <vt:lpstr>Opdracht 1</vt:lpstr>
      <vt:lpstr>Opdracht 2</vt:lpstr>
      <vt:lpstr>Opdracht 3</vt:lpstr>
      <vt:lpstr>Opdracht 4</vt:lpstr>
      <vt:lpstr>Opdracht 5</vt:lpstr>
      <vt:lpstr>Opdracht 6</vt:lpstr>
      <vt:lpstr>Opdracht 7</vt:lpstr>
      <vt:lpstr>Opdracht 9</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Opdracht 1</dc:title>
  <dc:creator>My Acer</dc:creator>
  <cp:lastModifiedBy>hans vdvlugt</cp:lastModifiedBy>
  <cp:revision>10</cp:revision>
  <dcterms:created xsi:type="dcterms:W3CDTF">2014-01-19T15:45:44Z</dcterms:created>
  <dcterms:modified xsi:type="dcterms:W3CDTF">2024-05-28T12:53:57Z</dcterms:modified>
</cp:coreProperties>
</file>