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8DDFDC-0999-4C10-9E6F-458A05A63903}">
  <a:tblStyle styleId="{558DDFDC-0999-4C10-9E6F-458A05A639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4280217d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4280217d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940938929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940938929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4093892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4093892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40938929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40938929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940938929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940938929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4280217d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4280217d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802275" y="486225"/>
            <a:ext cx="7010700" cy="30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Herfstwandeling.</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Een herfstwandeling maken vraagt niet zoveel tijd. Vraag een paar ouders mee, verdeel de groep in kleine groepjes en deel onderstaande kaartjes uit aan iedere begeleider. Laat ze los in het bos of park. </a:t>
            </a:r>
            <a:endParaRPr/>
          </a:p>
          <a:p>
            <a:pPr indent="0" lvl="0" marL="0" rtl="0" algn="l">
              <a:spcBef>
                <a:spcPts val="0"/>
              </a:spcBef>
              <a:spcAft>
                <a:spcPts val="0"/>
              </a:spcAft>
              <a:buNone/>
            </a:pPr>
            <a:r>
              <a:rPr lang="nl"/>
              <a:t>De ouder of juf leest het kaartje voor en de opdracht spreekt voor zich. </a:t>
            </a:r>
            <a:endParaRPr/>
          </a:p>
          <a:p>
            <a:pPr indent="0" lvl="0" marL="0" rtl="0" algn="l">
              <a:spcBef>
                <a:spcPts val="0"/>
              </a:spcBef>
              <a:spcAft>
                <a:spcPts val="0"/>
              </a:spcAft>
              <a:buNone/>
            </a:pPr>
            <a:r>
              <a:rPr lang="nl"/>
              <a:t>Op deze manier is de wandeling speels en alles wat je erover kunt vertellen mag je natuurlijk gerust doen. </a:t>
            </a:r>
            <a:r>
              <a:rPr lang="nl">
                <a:solidFill>
                  <a:schemeClr val="dk1"/>
                </a:solidFill>
              </a:rPr>
              <a:t>Laat de kinderen vooral beleven.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Wat heb je nodig: de opdrachtenkaartjes, blinddoek of theedoek en een spiegeltje.</a:t>
            </a:r>
            <a:endParaRPr/>
          </a:p>
        </p:txBody>
      </p:sp>
      <p:pic>
        <p:nvPicPr>
          <p:cNvPr id="55" name="Google Shape;55;p13"/>
          <p:cNvPicPr preferRelativeResize="0"/>
          <p:nvPr/>
        </p:nvPicPr>
        <p:blipFill>
          <a:blip r:embed="rId3">
            <a:alphaModFix/>
          </a:blip>
          <a:stretch>
            <a:fillRect/>
          </a:stretch>
        </p:blipFill>
        <p:spPr>
          <a:xfrm>
            <a:off x="1005275" y="3098275"/>
            <a:ext cx="1672975" cy="1799000"/>
          </a:xfrm>
          <a:prstGeom prst="rect">
            <a:avLst/>
          </a:prstGeom>
          <a:noFill/>
          <a:ln>
            <a:noFill/>
          </a:ln>
        </p:spPr>
      </p:pic>
      <p:pic>
        <p:nvPicPr>
          <p:cNvPr id="56" name="Google Shape;56;p13"/>
          <p:cNvPicPr preferRelativeResize="0"/>
          <p:nvPr/>
        </p:nvPicPr>
        <p:blipFill>
          <a:blip r:embed="rId4">
            <a:alphaModFix/>
          </a:blip>
          <a:stretch>
            <a:fillRect/>
          </a:stretch>
        </p:blipFill>
        <p:spPr>
          <a:xfrm rot="1063744">
            <a:off x="7583950" y="486228"/>
            <a:ext cx="757425" cy="1302774"/>
          </a:xfrm>
          <a:prstGeom prst="rect">
            <a:avLst/>
          </a:prstGeom>
          <a:noFill/>
          <a:ln>
            <a:noFill/>
          </a:ln>
        </p:spPr>
      </p:pic>
      <p:pic>
        <p:nvPicPr>
          <p:cNvPr id="57" name="Google Shape;57;p13"/>
          <p:cNvPicPr preferRelativeResize="0"/>
          <p:nvPr/>
        </p:nvPicPr>
        <p:blipFill>
          <a:blip r:embed="rId5">
            <a:alphaModFix/>
          </a:blip>
          <a:stretch>
            <a:fillRect/>
          </a:stretch>
        </p:blipFill>
        <p:spPr>
          <a:xfrm rot="-4209824">
            <a:off x="3941475" y="3489525"/>
            <a:ext cx="1185200" cy="1202201"/>
          </a:xfrm>
          <a:prstGeom prst="rect">
            <a:avLst/>
          </a:prstGeom>
          <a:noFill/>
          <a:ln>
            <a:noFill/>
          </a:ln>
        </p:spPr>
      </p:pic>
      <p:pic>
        <p:nvPicPr>
          <p:cNvPr id="58" name="Google Shape;58;p13"/>
          <p:cNvPicPr preferRelativeResize="0"/>
          <p:nvPr/>
        </p:nvPicPr>
        <p:blipFill>
          <a:blip r:embed="rId6">
            <a:alphaModFix/>
          </a:blip>
          <a:stretch>
            <a:fillRect/>
          </a:stretch>
        </p:blipFill>
        <p:spPr>
          <a:xfrm>
            <a:off x="6189425" y="3329224"/>
            <a:ext cx="1843700" cy="1340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82725" y="176200"/>
            <a:ext cx="3769574" cy="2677402"/>
          </a:xfrm>
          <a:prstGeom prst="rect">
            <a:avLst/>
          </a:prstGeom>
          <a:noFill/>
          <a:ln>
            <a:noFill/>
          </a:ln>
        </p:spPr>
      </p:pic>
      <p:pic>
        <p:nvPicPr>
          <p:cNvPr id="64" name="Google Shape;64;p14"/>
          <p:cNvPicPr preferRelativeResize="0"/>
          <p:nvPr/>
        </p:nvPicPr>
        <p:blipFill>
          <a:blip r:embed="rId3">
            <a:alphaModFix/>
          </a:blip>
          <a:stretch>
            <a:fillRect/>
          </a:stretch>
        </p:blipFill>
        <p:spPr>
          <a:xfrm>
            <a:off x="4653850" y="176200"/>
            <a:ext cx="3769574" cy="2677402"/>
          </a:xfrm>
          <a:prstGeom prst="rect">
            <a:avLst/>
          </a:prstGeom>
          <a:noFill/>
          <a:ln>
            <a:noFill/>
          </a:ln>
        </p:spPr>
      </p:pic>
      <p:sp>
        <p:nvSpPr>
          <p:cNvPr id="65" name="Google Shape;65;p14"/>
          <p:cNvSpPr/>
          <p:nvPr/>
        </p:nvSpPr>
        <p:spPr>
          <a:xfrm>
            <a:off x="441275" y="354125"/>
            <a:ext cx="27216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u="sng"/>
              <a:t>Kleuren zoeken.</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Leg het kleurenpalet op de grond. Vertel de kinderen dat ze nu spulletjes uit de natuur mogen zoeken bij iedere kleur.</a:t>
            </a:r>
            <a:endParaRPr/>
          </a:p>
          <a:p>
            <a:pPr indent="0" lvl="0" marL="0" rtl="0" algn="ctr">
              <a:spcBef>
                <a:spcPts val="0"/>
              </a:spcBef>
              <a:spcAft>
                <a:spcPts val="0"/>
              </a:spcAft>
              <a:buNone/>
            </a:pPr>
            <a:r>
              <a:rPr lang="nl"/>
              <a:t>We gaan niets plukken!</a:t>
            </a:r>
            <a:endParaRPr/>
          </a:p>
          <a:p>
            <a:pPr indent="0" lvl="0" marL="0" rtl="0" algn="ctr">
              <a:spcBef>
                <a:spcPts val="0"/>
              </a:spcBef>
              <a:spcAft>
                <a:spcPts val="0"/>
              </a:spcAft>
              <a:buNone/>
            </a:pPr>
            <a:r>
              <a:rPr lang="nl"/>
              <a:t>Wat vinden ze allemaal?</a:t>
            </a:r>
            <a:endParaRPr/>
          </a:p>
        </p:txBody>
      </p:sp>
      <p:sp>
        <p:nvSpPr>
          <p:cNvPr id="66" name="Google Shape;66;p14"/>
          <p:cNvSpPr/>
          <p:nvPr/>
        </p:nvSpPr>
        <p:spPr>
          <a:xfrm>
            <a:off x="4918075" y="406100"/>
            <a:ext cx="27216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a:p>
            <a:pPr indent="0" lvl="0" marL="0" rtl="0" algn="ctr">
              <a:spcBef>
                <a:spcPts val="0"/>
              </a:spcBef>
              <a:spcAft>
                <a:spcPts val="0"/>
              </a:spcAft>
              <a:buNone/>
            </a:pPr>
            <a:r>
              <a:rPr lang="nl" u="sng"/>
              <a:t>      Boomstam meten.</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Laat de kinderen een flinke dikke boom uitzoeken. Ga nu meten hoeveel kinderen er omheen kunnen met de armen </a:t>
            </a:r>
            <a:r>
              <a:rPr lang="nl"/>
              <a:t>gespreid</a:t>
            </a:r>
            <a:r>
              <a:rPr lang="nl"/>
              <a:t> en elkaar vasthoudend.</a:t>
            </a:r>
            <a:endParaRPr/>
          </a:p>
          <a:p>
            <a:pPr indent="0" lvl="0" marL="0" rtl="0" algn="ctr">
              <a:spcBef>
                <a:spcPts val="0"/>
              </a:spcBef>
              <a:spcAft>
                <a:spcPts val="0"/>
              </a:spcAft>
              <a:buNone/>
            </a:pPr>
            <a:r>
              <a:rPr lang="nl"/>
              <a:t>Is er nog een dikkere boom onderweg?</a:t>
            </a:r>
            <a:endParaRPr/>
          </a:p>
          <a:p>
            <a:pPr indent="0" lvl="0" marL="0" rtl="0" algn="ctr">
              <a:spcBef>
                <a:spcPts val="0"/>
              </a:spcBef>
              <a:spcAft>
                <a:spcPts val="0"/>
              </a:spcAft>
              <a:buNone/>
            </a:pPr>
            <a:r>
              <a:t/>
            </a:r>
            <a:endParaRPr/>
          </a:p>
        </p:txBody>
      </p:sp>
      <p:pic>
        <p:nvPicPr>
          <p:cNvPr id="67" name="Google Shape;67;p14"/>
          <p:cNvPicPr preferRelativeResize="0"/>
          <p:nvPr/>
        </p:nvPicPr>
        <p:blipFill>
          <a:blip r:embed="rId4">
            <a:alphaModFix/>
          </a:blip>
          <a:stretch>
            <a:fillRect/>
          </a:stretch>
        </p:blipFill>
        <p:spPr>
          <a:xfrm>
            <a:off x="5013525" y="474676"/>
            <a:ext cx="298100" cy="432099"/>
          </a:xfrm>
          <a:prstGeom prst="rect">
            <a:avLst/>
          </a:prstGeom>
          <a:noFill/>
          <a:ln>
            <a:noFill/>
          </a:ln>
        </p:spPr>
      </p:pic>
      <p:graphicFrame>
        <p:nvGraphicFramePr>
          <p:cNvPr id="68" name="Google Shape;68;p14"/>
          <p:cNvGraphicFramePr/>
          <p:nvPr/>
        </p:nvGraphicFramePr>
        <p:xfrm>
          <a:off x="855600" y="406100"/>
          <a:ext cx="3000000" cy="3000000"/>
        </p:xfrm>
        <a:graphic>
          <a:graphicData uri="http://schemas.openxmlformats.org/drawingml/2006/table">
            <a:tbl>
              <a:tblPr>
                <a:noFill/>
                <a:tableStyleId>{558DDFDC-0999-4C10-9E6F-458A05A63903}</a:tableStyleId>
              </a:tblPr>
              <a:tblGrid>
                <a:gridCol w="577075"/>
                <a:gridCol w="577075"/>
                <a:gridCol w="577075"/>
              </a:tblGrid>
              <a:tr h="217175">
                <a:tc>
                  <a:txBody>
                    <a:bodyPr/>
                    <a:lstStyle/>
                    <a:p>
                      <a:pPr indent="0" lvl="0" marL="0" rtl="0" algn="l">
                        <a:spcBef>
                          <a:spcPts val="0"/>
                        </a:spcBef>
                        <a:spcAft>
                          <a:spcPts val="0"/>
                        </a:spcAft>
                        <a:buNone/>
                      </a:pPr>
                      <a:r>
                        <a:t/>
                      </a:r>
                      <a:endParaRPr/>
                    </a:p>
                  </a:txBody>
                  <a:tcPr marT="91425" marB="91425" marR="91425" marL="91425">
                    <a:solidFill>
                      <a:srgbClr val="FF0000"/>
                    </a:solidFill>
                  </a:tcPr>
                </a:tc>
                <a:tc>
                  <a:txBody>
                    <a:bodyPr/>
                    <a:lstStyle/>
                    <a:p>
                      <a:pPr indent="0" lvl="0" marL="0" rtl="0" algn="l">
                        <a:spcBef>
                          <a:spcPts val="0"/>
                        </a:spcBef>
                        <a:spcAft>
                          <a:spcPts val="0"/>
                        </a:spcAft>
                        <a:buNone/>
                      </a:pPr>
                      <a:r>
                        <a:t/>
                      </a:r>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a:p>
                  </a:txBody>
                  <a:tcPr marT="91425" marB="91425" marR="91425" marL="91425">
                    <a:solidFill>
                      <a:srgbClr val="93C47D"/>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b="0" l="0" r="40444" t="0"/>
          <a:stretch/>
        </p:blipFill>
        <p:spPr>
          <a:xfrm>
            <a:off x="4918075" y="443075"/>
            <a:ext cx="623452" cy="676275"/>
          </a:xfrm>
          <a:prstGeom prst="rect">
            <a:avLst/>
          </a:prstGeom>
          <a:noFill/>
          <a:ln>
            <a:noFill/>
          </a:ln>
        </p:spPr>
      </p:pic>
      <p:pic>
        <p:nvPicPr>
          <p:cNvPr id="74" name="Google Shape;74;p15"/>
          <p:cNvPicPr preferRelativeResize="0"/>
          <p:nvPr/>
        </p:nvPicPr>
        <p:blipFill>
          <a:blip r:embed="rId4">
            <a:alphaModFix/>
          </a:blip>
          <a:stretch>
            <a:fillRect/>
          </a:stretch>
        </p:blipFill>
        <p:spPr>
          <a:xfrm>
            <a:off x="282725" y="176200"/>
            <a:ext cx="3769574" cy="2677402"/>
          </a:xfrm>
          <a:prstGeom prst="rect">
            <a:avLst/>
          </a:prstGeom>
          <a:noFill/>
          <a:ln>
            <a:noFill/>
          </a:ln>
        </p:spPr>
      </p:pic>
      <p:pic>
        <p:nvPicPr>
          <p:cNvPr id="75" name="Google Shape;75;p15"/>
          <p:cNvPicPr preferRelativeResize="0"/>
          <p:nvPr/>
        </p:nvPicPr>
        <p:blipFill>
          <a:blip r:embed="rId4">
            <a:alphaModFix/>
          </a:blip>
          <a:stretch>
            <a:fillRect/>
          </a:stretch>
        </p:blipFill>
        <p:spPr>
          <a:xfrm>
            <a:off x="4653850" y="176200"/>
            <a:ext cx="3769574" cy="2677402"/>
          </a:xfrm>
          <a:prstGeom prst="rect">
            <a:avLst/>
          </a:prstGeom>
          <a:noFill/>
          <a:ln>
            <a:noFill/>
          </a:ln>
        </p:spPr>
      </p:pic>
      <p:sp>
        <p:nvSpPr>
          <p:cNvPr id="76" name="Google Shape;76;p15"/>
          <p:cNvSpPr/>
          <p:nvPr/>
        </p:nvSpPr>
        <p:spPr>
          <a:xfrm>
            <a:off x="441275" y="354125"/>
            <a:ext cx="27216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u="sng"/>
              <a:t>     Schilderij maken.</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Laat de kinderen spulletjes uit de natuur zoeken en samen op de grond een heus schilderij maken. Met takken zou je een lijst kunnen neerleggen.</a:t>
            </a:r>
            <a:endParaRPr/>
          </a:p>
          <a:p>
            <a:pPr indent="0" lvl="0" marL="0" rtl="0" algn="ctr">
              <a:spcBef>
                <a:spcPts val="0"/>
              </a:spcBef>
              <a:spcAft>
                <a:spcPts val="0"/>
              </a:spcAft>
              <a:buNone/>
            </a:pPr>
            <a:r>
              <a:t/>
            </a:r>
            <a:endParaRPr/>
          </a:p>
        </p:txBody>
      </p:sp>
      <p:sp>
        <p:nvSpPr>
          <p:cNvPr id="77" name="Google Shape;77;p15"/>
          <p:cNvSpPr/>
          <p:nvPr/>
        </p:nvSpPr>
        <p:spPr>
          <a:xfrm>
            <a:off x="4918075" y="406100"/>
            <a:ext cx="28950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u="sng"/>
              <a:t>Hoor ik iemand?</a:t>
            </a:r>
            <a:endParaRPr sz="1200" u="sng"/>
          </a:p>
          <a:p>
            <a:pPr indent="0" lvl="0" marL="0" rtl="0" algn="ctr">
              <a:spcBef>
                <a:spcPts val="0"/>
              </a:spcBef>
              <a:spcAft>
                <a:spcPts val="0"/>
              </a:spcAft>
              <a:buNone/>
            </a:pPr>
            <a:r>
              <a:t/>
            </a:r>
            <a:endParaRPr sz="1200" u="sng"/>
          </a:p>
          <a:p>
            <a:pPr indent="0" lvl="0" marL="0" rtl="0" algn="ctr">
              <a:spcBef>
                <a:spcPts val="0"/>
              </a:spcBef>
              <a:spcAft>
                <a:spcPts val="0"/>
              </a:spcAft>
              <a:buNone/>
            </a:pPr>
            <a:r>
              <a:rPr lang="nl" sz="1200"/>
              <a:t>Kies iemand uit het groepje die een blinddoek voor mag. Ga met de rest ruim om de persoon heen staan. Geef om de beurt iemand een seintje die zachtjes naar de geblinddoekte persoon mag lopen. Als de </a:t>
            </a:r>
            <a:r>
              <a:rPr lang="nl" sz="1200"/>
              <a:t>geblinddoekte</a:t>
            </a:r>
            <a:r>
              <a:rPr lang="nl" sz="1200"/>
              <a:t> wat hoort mag hij of zij wijzen waar het geluid vandaan komt. De rest moet dus stil zijn.</a:t>
            </a:r>
            <a:endParaRPr sz="1200"/>
          </a:p>
          <a:p>
            <a:pPr indent="0" lvl="0" marL="0" rtl="0" algn="ctr">
              <a:spcBef>
                <a:spcPts val="0"/>
              </a:spcBef>
              <a:spcAft>
                <a:spcPts val="0"/>
              </a:spcAft>
              <a:buNone/>
            </a:pPr>
            <a:r>
              <a:t/>
            </a:r>
            <a:endParaRPr/>
          </a:p>
        </p:txBody>
      </p:sp>
      <p:pic>
        <p:nvPicPr>
          <p:cNvPr id="78" name="Google Shape;78;p15"/>
          <p:cNvPicPr preferRelativeResize="0"/>
          <p:nvPr/>
        </p:nvPicPr>
        <p:blipFill>
          <a:blip r:embed="rId5">
            <a:alphaModFix/>
          </a:blip>
          <a:stretch>
            <a:fillRect/>
          </a:stretch>
        </p:blipFill>
        <p:spPr>
          <a:xfrm>
            <a:off x="497425" y="406099"/>
            <a:ext cx="666173" cy="617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282725" y="176200"/>
            <a:ext cx="3769574" cy="2677402"/>
          </a:xfrm>
          <a:prstGeom prst="rect">
            <a:avLst/>
          </a:prstGeom>
          <a:noFill/>
          <a:ln>
            <a:noFill/>
          </a:ln>
        </p:spPr>
      </p:pic>
      <p:pic>
        <p:nvPicPr>
          <p:cNvPr id="84" name="Google Shape;84;p16"/>
          <p:cNvPicPr preferRelativeResize="0"/>
          <p:nvPr/>
        </p:nvPicPr>
        <p:blipFill>
          <a:blip r:embed="rId3">
            <a:alphaModFix/>
          </a:blip>
          <a:stretch>
            <a:fillRect/>
          </a:stretch>
        </p:blipFill>
        <p:spPr>
          <a:xfrm>
            <a:off x="4653850" y="176200"/>
            <a:ext cx="3769574" cy="2677402"/>
          </a:xfrm>
          <a:prstGeom prst="rect">
            <a:avLst/>
          </a:prstGeom>
          <a:noFill/>
          <a:ln>
            <a:noFill/>
          </a:ln>
        </p:spPr>
      </p:pic>
      <p:sp>
        <p:nvSpPr>
          <p:cNvPr id="85" name="Google Shape;85;p16"/>
          <p:cNvSpPr/>
          <p:nvPr/>
        </p:nvSpPr>
        <p:spPr>
          <a:xfrm>
            <a:off x="441275" y="354125"/>
            <a:ext cx="27216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u="sng"/>
              <a:t>1 minuut stil.</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We zijn allemaal 1 minuut stil!</a:t>
            </a:r>
            <a:endParaRPr/>
          </a:p>
          <a:p>
            <a:pPr indent="0" lvl="0" marL="0" rtl="0" algn="ctr">
              <a:spcBef>
                <a:spcPts val="0"/>
              </a:spcBef>
              <a:spcAft>
                <a:spcPts val="0"/>
              </a:spcAft>
              <a:buNone/>
            </a:pPr>
            <a:r>
              <a:rPr lang="nl"/>
              <a:t>Wat horen we allemaal?</a:t>
            </a:r>
            <a:endParaRPr/>
          </a:p>
          <a:p>
            <a:pPr indent="0" lvl="0" marL="0" rtl="0" algn="ctr">
              <a:spcBef>
                <a:spcPts val="0"/>
              </a:spcBef>
              <a:spcAft>
                <a:spcPts val="0"/>
              </a:spcAft>
              <a:buNone/>
            </a:pPr>
            <a:r>
              <a:t/>
            </a:r>
            <a:endParaRPr/>
          </a:p>
        </p:txBody>
      </p:sp>
      <p:sp>
        <p:nvSpPr>
          <p:cNvPr id="86" name="Google Shape;86;p16"/>
          <p:cNvSpPr/>
          <p:nvPr/>
        </p:nvSpPr>
        <p:spPr>
          <a:xfrm>
            <a:off x="4918075" y="406100"/>
            <a:ext cx="28950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u="sng"/>
              <a:t>Bladeren sorteren.</a:t>
            </a:r>
            <a:endParaRPr sz="1200" u="sng"/>
          </a:p>
          <a:p>
            <a:pPr indent="0" lvl="0" marL="0" rtl="0" algn="ctr">
              <a:spcBef>
                <a:spcPts val="0"/>
              </a:spcBef>
              <a:spcAft>
                <a:spcPts val="0"/>
              </a:spcAft>
              <a:buNone/>
            </a:pPr>
            <a:r>
              <a:rPr lang="nl" sz="1200"/>
              <a:t>We gaan op zoek naar allerlei gekleurde bladeren. Als we genoeg hebben verzameld leggen we ze op de grond van licht naar donker.</a:t>
            </a:r>
            <a:r>
              <a:rPr lang="nl" sz="1200"/>
              <a:t> </a:t>
            </a:r>
            <a:endParaRPr sz="1200"/>
          </a:p>
          <a:p>
            <a:pPr indent="0" lvl="0" marL="0" rtl="0" algn="ctr">
              <a:spcBef>
                <a:spcPts val="0"/>
              </a:spcBef>
              <a:spcAft>
                <a:spcPts val="0"/>
              </a:spcAft>
              <a:buNone/>
            </a:pPr>
            <a:r>
              <a:rPr lang="nl" sz="1200"/>
              <a:t>Misschien kunnen we ook nog sorteren op vorm.</a:t>
            </a:r>
            <a:endParaRPr sz="1200"/>
          </a:p>
          <a:p>
            <a:pPr indent="0" lvl="0" marL="0" rtl="0" algn="ctr">
              <a:spcBef>
                <a:spcPts val="0"/>
              </a:spcBef>
              <a:spcAft>
                <a:spcPts val="0"/>
              </a:spcAft>
              <a:buNone/>
            </a:pPr>
            <a:r>
              <a:t/>
            </a:r>
            <a:endParaRPr/>
          </a:p>
        </p:txBody>
      </p:sp>
      <p:pic>
        <p:nvPicPr>
          <p:cNvPr id="87" name="Google Shape;87;p16"/>
          <p:cNvPicPr preferRelativeResize="0"/>
          <p:nvPr/>
        </p:nvPicPr>
        <p:blipFill>
          <a:blip r:embed="rId4">
            <a:alphaModFix/>
          </a:blip>
          <a:stretch>
            <a:fillRect/>
          </a:stretch>
        </p:blipFill>
        <p:spPr>
          <a:xfrm>
            <a:off x="5103275" y="2027524"/>
            <a:ext cx="499125" cy="506300"/>
          </a:xfrm>
          <a:prstGeom prst="rect">
            <a:avLst/>
          </a:prstGeom>
          <a:noFill/>
          <a:ln>
            <a:noFill/>
          </a:ln>
        </p:spPr>
      </p:pic>
      <p:pic>
        <p:nvPicPr>
          <p:cNvPr id="88" name="Google Shape;88;p16"/>
          <p:cNvPicPr preferRelativeResize="0"/>
          <p:nvPr/>
        </p:nvPicPr>
        <p:blipFill>
          <a:blip r:embed="rId5">
            <a:alphaModFix/>
          </a:blip>
          <a:stretch>
            <a:fillRect/>
          </a:stretch>
        </p:blipFill>
        <p:spPr>
          <a:xfrm rot="-2389015">
            <a:off x="6929851" y="1859826"/>
            <a:ext cx="307475" cy="693950"/>
          </a:xfrm>
          <a:prstGeom prst="rect">
            <a:avLst/>
          </a:prstGeom>
          <a:noFill/>
          <a:ln>
            <a:noFill/>
          </a:ln>
        </p:spPr>
      </p:pic>
      <p:pic>
        <p:nvPicPr>
          <p:cNvPr id="89" name="Google Shape;89;p16"/>
          <p:cNvPicPr preferRelativeResize="0"/>
          <p:nvPr/>
        </p:nvPicPr>
        <p:blipFill>
          <a:blip r:embed="rId6">
            <a:alphaModFix/>
          </a:blip>
          <a:stretch>
            <a:fillRect/>
          </a:stretch>
        </p:blipFill>
        <p:spPr>
          <a:xfrm>
            <a:off x="2405293" y="475151"/>
            <a:ext cx="570527" cy="8310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282725" y="176200"/>
            <a:ext cx="3769574" cy="2677402"/>
          </a:xfrm>
          <a:prstGeom prst="rect">
            <a:avLst/>
          </a:prstGeom>
          <a:noFill/>
          <a:ln>
            <a:noFill/>
          </a:ln>
        </p:spPr>
      </p:pic>
      <p:pic>
        <p:nvPicPr>
          <p:cNvPr id="95" name="Google Shape;95;p17"/>
          <p:cNvPicPr preferRelativeResize="0"/>
          <p:nvPr/>
        </p:nvPicPr>
        <p:blipFill>
          <a:blip r:embed="rId3">
            <a:alphaModFix/>
          </a:blip>
          <a:stretch>
            <a:fillRect/>
          </a:stretch>
        </p:blipFill>
        <p:spPr>
          <a:xfrm>
            <a:off x="4653850" y="176200"/>
            <a:ext cx="3769574" cy="2677402"/>
          </a:xfrm>
          <a:prstGeom prst="rect">
            <a:avLst/>
          </a:prstGeom>
          <a:noFill/>
          <a:ln>
            <a:noFill/>
          </a:ln>
        </p:spPr>
      </p:pic>
      <p:sp>
        <p:nvSpPr>
          <p:cNvPr id="96" name="Google Shape;96;p17"/>
          <p:cNvSpPr/>
          <p:nvPr/>
        </p:nvSpPr>
        <p:spPr>
          <a:xfrm>
            <a:off x="441275" y="354125"/>
            <a:ext cx="27216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a:p>
            <a:pPr indent="0" lvl="0" marL="0" rtl="0" algn="ctr">
              <a:spcBef>
                <a:spcPts val="0"/>
              </a:spcBef>
              <a:spcAft>
                <a:spcPts val="0"/>
              </a:spcAft>
              <a:buNone/>
            </a:pPr>
            <a:r>
              <a:rPr lang="nl" u="sng"/>
              <a:t>Paddenstoelen.</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In het bos of park kunnen we vast wel paddenstoelen vinden.</a:t>
            </a:r>
            <a:endParaRPr/>
          </a:p>
          <a:p>
            <a:pPr indent="0" lvl="0" marL="0" rtl="0" algn="ctr">
              <a:spcBef>
                <a:spcPts val="0"/>
              </a:spcBef>
              <a:spcAft>
                <a:spcPts val="0"/>
              </a:spcAft>
              <a:buNone/>
            </a:pPr>
            <a:r>
              <a:rPr lang="nl"/>
              <a:t>Kijk dan ook eens onder de paddenstoel. Hiervoor gebruik je het spiegeltje.</a:t>
            </a:r>
            <a:endParaRPr/>
          </a:p>
          <a:p>
            <a:pPr indent="0" lvl="0" marL="0" rtl="0" algn="ctr">
              <a:spcBef>
                <a:spcPts val="0"/>
              </a:spcBef>
              <a:spcAft>
                <a:spcPts val="0"/>
              </a:spcAft>
              <a:buNone/>
            </a:pPr>
            <a:r>
              <a:rPr lang="nl"/>
              <a:t>Wat zie je dan?</a:t>
            </a:r>
            <a:endParaRPr/>
          </a:p>
          <a:p>
            <a:pPr indent="0" lvl="0" marL="0" rtl="0" algn="ctr">
              <a:spcBef>
                <a:spcPts val="0"/>
              </a:spcBef>
              <a:spcAft>
                <a:spcPts val="0"/>
              </a:spcAft>
              <a:buNone/>
            </a:pPr>
            <a:r>
              <a:rPr lang="nl"/>
              <a:t>Ruikt de </a:t>
            </a:r>
            <a:r>
              <a:rPr lang="nl"/>
              <a:t>paddenstoel</a:t>
            </a:r>
            <a:r>
              <a:rPr lang="nl"/>
              <a: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97" name="Google Shape;97;p17"/>
          <p:cNvSpPr/>
          <p:nvPr/>
        </p:nvSpPr>
        <p:spPr>
          <a:xfrm>
            <a:off x="4918075" y="406100"/>
            <a:ext cx="2895000" cy="22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u="sng"/>
              <a:t>Eekhoornrace</a:t>
            </a:r>
            <a:endParaRPr u="sng"/>
          </a:p>
          <a:p>
            <a:pPr indent="0" lvl="0" marL="0" rtl="0" algn="ctr">
              <a:spcBef>
                <a:spcPts val="0"/>
              </a:spcBef>
              <a:spcAft>
                <a:spcPts val="0"/>
              </a:spcAft>
              <a:buNone/>
            </a:pPr>
            <a:r>
              <a:t/>
            </a:r>
            <a:endParaRPr u="sng"/>
          </a:p>
          <a:p>
            <a:pPr indent="0" lvl="0" marL="0" rtl="0" algn="ctr">
              <a:spcBef>
                <a:spcPts val="0"/>
              </a:spcBef>
              <a:spcAft>
                <a:spcPts val="0"/>
              </a:spcAft>
              <a:buNone/>
            </a:pPr>
            <a:r>
              <a:rPr lang="nl"/>
              <a:t>Een eekhoorn kan hard rennen. Jullie ook?</a:t>
            </a:r>
            <a:endParaRPr/>
          </a:p>
          <a:p>
            <a:pPr indent="0" lvl="0" marL="0" rtl="0" algn="ctr">
              <a:spcBef>
                <a:spcPts val="0"/>
              </a:spcBef>
              <a:spcAft>
                <a:spcPts val="0"/>
              </a:spcAft>
              <a:buNone/>
            </a:pPr>
            <a:r>
              <a:rPr lang="nl"/>
              <a:t>Laat maar even zien!</a:t>
            </a:r>
            <a:endParaRPr/>
          </a:p>
        </p:txBody>
      </p:sp>
      <p:pic>
        <p:nvPicPr>
          <p:cNvPr id="98" name="Google Shape;98;p17"/>
          <p:cNvPicPr preferRelativeResize="0"/>
          <p:nvPr/>
        </p:nvPicPr>
        <p:blipFill>
          <a:blip r:embed="rId4">
            <a:alphaModFix/>
          </a:blip>
          <a:stretch>
            <a:fillRect/>
          </a:stretch>
        </p:blipFill>
        <p:spPr>
          <a:xfrm>
            <a:off x="4986549" y="461751"/>
            <a:ext cx="730576" cy="623375"/>
          </a:xfrm>
          <a:prstGeom prst="rect">
            <a:avLst/>
          </a:prstGeom>
          <a:noFill/>
          <a:ln>
            <a:noFill/>
          </a:ln>
        </p:spPr>
      </p:pic>
      <p:pic>
        <p:nvPicPr>
          <p:cNvPr id="99" name="Google Shape;99;p17"/>
          <p:cNvPicPr preferRelativeResize="0"/>
          <p:nvPr/>
        </p:nvPicPr>
        <p:blipFill>
          <a:blip r:embed="rId5">
            <a:alphaModFix/>
          </a:blip>
          <a:stretch>
            <a:fillRect/>
          </a:stretch>
        </p:blipFill>
        <p:spPr>
          <a:xfrm>
            <a:off x="2727275" y="1711997"/>
            <a:ext cx="397484" cy="76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aphicFrame>
        <p:nvGraphicFramePr>
          <p:cNvPr id="104" name="Google Shape;104;p18"/>
          <p:cNvGraphicFramePr/>
          <p:nvPr/>
        </p:nvGraphicFramePr>
        <p:xfrm>
          <a:off x="191450" y="144875"/>
          <a:ext cx="3000000" cy="3000000"/>
        </p:xfrm>
        <a:graphic>
          <a:graphicData uri="http://schemas.openxmlformats.org/drawingml/2006/table">
            <a:tbl>
              <a:tblPr>
                <a:noFill/>
                <a:tableStyleId>{558DDFDC-0999-4C10-9E6F-458A05A63903}</a:tableStyleId>
              </a:tblPr>
              <a:tblGrid>
                <a:gridCol w="1259225"/>
                <a:gridCol w="1259225"/>
                <a:gridCol w="1259225"/>
              </a:tblGrid>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00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93C47D"/>
                    </a:solidFill>
                  </a:tcPr>
                </a:tc>
                <a:tc>
                  <a:txBody>
                    <a:bodyPr/>
                    <a:lstStyle/>
                    <a:p>
                      <a:pPr indent="0" lvl="0" marL="0" rtl="0" algn="l">
                        <a:spcBef>
                          <a:spcPts val="0"/>
                        </a:spcBef>
                        <a:spcAft>
                          <a:spcPts val="0"/>
                        </a:spcAft>
                        <a:buNone/>
                      </a:pPr>
                      <a:r>
                        <a:t/>
                      </a:r>
                      <a:endParaRPr/>
                    </a:p>
                  </a:txBody>
                  <a:tcPr marT="91425" marB="91425" marR="91425" marL="91425">
                    <a:solidFill>
                      <a:srgbClr val="B45F06"/>
                    </a:solidFill>
                  </a:tcPr>
                </a:tc>
              </a:tr>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99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a:p>
                  </a:txBody>
                  <a:tcPr marT="91425" marB="91425" marR="91425" marL="91425">
                    <a:solidFill>
                      <a:schemeClr val="dk1"/>
                    </a:solidFill>
                  </a:tcPr>
                </a:tc>
              </a:tr>
            </a:tbl>
          </a:graphicData>
        </a:graphic>
      </p:graphicFrame>
      <p:graphicFrame>
        <p:nvGraphicFramePr>
          <p:cNvPr id="105" name="Google Shape;105;p18"/>
          <p:cNvGraphicFramePr/>
          <p:nvPr/>
        </p:nvGraphicFramePr>
        <p:xfrm>
          <a:off x="4204150" y="144875"/>
          <a:ext cx="3000000" cy="3000000"/>
        </p:xfrm>
        <a:graphic>
          <a:graphicData uri="http://schemas.openxmlformats.org/drawingml/2006/table">
            <a:tbl>
              <a:tblPr>
                <a:noFill/>
                <a:tableStyleId>{558DDFDC-0999-4C10-9E6F-458A05A63903}</a:tableStyleId>
              </a:tblPr>
              <a:tblGrid>
                <a:gridCol w="1259225"/>
                <a:gridCol w="1259225"/>
                <a:gridCol w="1259225"/>
              </a:tblGrid>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00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93C47D"/>
                    </a:solidFill>
                  </a:tcPr>
                </a:tc>
                <a:tc>
                  <a:txBody>
                    <a:bodyPr/>
                    <a:lstStyle/>
                    <a:p>
                      <a:pPr indent="0" lvl="0" marL="0" rtl="0" algn="l">
                        <a:spcBef>
                          <a:spcPts val="0"/>
                        </a:spcBef>
                        <a:spcAft>
                          <a:spcPts val="0"/>
                        </a:spcAft>
                        <a:buNone/>
                      </a:pPr>
                      <a:r>
                        <a:t/>
                      </a:r>
                      <a:endParaRPr/>
                    </a:p>
                  </a:txBody>
                  <a:tcPr marT="91425" marB="91425" marR="91425" marL="91425">
                    <a:solidFill>
                      <a:srgbClr val="B45F06"/>
                    </a:solidFill>
                  </a:tcPr>
                </a:tc>
              </a:tr>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99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a:p>
                  </a:txBody>
                  <a:tcPr marT="91425" marB="91425" marR="91425" marL="91425">
                    <a:solidFill>
                      <a:schemeClr val="dk1"/>
                    </a:solidFill>
                  </a:tcPr>
                </a:tc>
              </a:tr>
            </a:tbl>
          </a:graphicData>
        </a:graphic>
      </p:graphicFrame>
      <p:graphicFrame>
        <p:nvGraphicFramePr>
          <p:cNvPr id="106" name="Google Shape;106;p18"/>
          <p:cNvGraphicFramePr/>
          <p:nvPr/>
        </p:nvGraphicFramePr>
        <p:xfrm>
          <a:off x="191450" y="2669150"/>
          <a:ext cx="3000000" cy="3000000"/>
        </p:xfrm>
        <a:graphic>
          <a:graphicData uri="http://schemas.openxmlformats.org/drawingml/2006/table">
            <a:tbl>
              <a:tblPr>
                <a:noFill/>
                <a:tableStyleId>{558DDFDC-0999-4C10-9E6F-458A05A63903}</a:tableStyleId>
              </a:tblPr>
              <a:tblGrid>
                <a:gridCol w="1259225"/>
                <a:gridCol w="1259225"/>
                <a:gridCol w="1259225"/>
              </a:tblGrid>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00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93C47D"/>
                    </a:solidFill>
                  </a:tcPr>
                </a:tc>
                <a:tc>
                  <a:txBody>
                    <a:bodyPr/>
                    <a:lstStyle/>
                    <a:p>
                      <a:pPr indent="0" lvl="0" marL="0" rtl="0" algn="l">
                        <a:spcBef>
                          <a:spcPts val="0"/>
                        </a:spcBef>
                        <a:spcAft>
                          <a:spcPts val="0"/>
                        </a:spcAft>
                        <a:buNone/>
                      </a:pPr>
                      <a:r>
                        <a:t/>
                      </a:r>
                      <a:endParaRPr/>
                    </a:p>
                  </a:txBody>
                  <a:tcPr marT="91425" marB="91425" marR="91425" marL="91425">
                    <a:solidFill>
                      <a:srgbClr val="B45F06"/>
                    </a:solidFill>
                  </a:tcPr>
                </a:tc>
              </a:tr>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99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a:p>
                  </a:txBody>
                  <a:tcPr marT="91425" marB="91425" marR="91425" marL="91425">
                    <a:solidFill>
                      <a:schemeClr val="dk1"/>
                    </a:solidFill>
                  </a:tcPr>
                </a:tc>
              </a:tr>
            </a:tbl>
          </a:graphicData>
        </a:graphic>
      </p:graphicFrame>
      <p:graphicFrame>
        <p:nvGraphicFramePr>
          <p:cNvPr id="107" name="Google Shape;107;p18"/>
          <p:cNvGraphicFramePr/>
          <p:nvPr/>
        </p:nvGraphicFramePr>
        <p:xfrm>
          <a:off x="4204150" y="2669150"/>
          <a:ext cx="3000000" cy="3000000"/>
        </p:xfrm>
        <a:graphic>
          <a:graphicData uri="http://schemas.openxmlformats.org/drawingml/2006/table">
            <a:tbl>
              <a:tblPr>
                <a:noFill/>
                <a:tableStyleId>{558DDFDC-0999-4C10-9E6F-458A05A63903}</a:tableStyleId>
              </a:tblPr>
              <a:tblGrid>
                <a:gridCol w="1259225"/>
                <a:gridCol w="1259225"/>
                <a:gridCol w="1259225"/>
              </a:tblGrid>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00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93C47D"/>
                    </a:solidFill>
                  </a:tcPr>
                </a:tc>
                <a:tc>
                  <a:txBody>
                    <a:bodyPr/>
                    <a:lstStyle/>
                    <a:p>
                      <a:pPr indent="0" lvl="0" marL="0" rtl="0" algn="l">
                        <a:spcBef>
                          <a:spcPts val="0"/>
                        </a:spcBef>
                        <a:spcAft>
                          <a:spcPts val="0"/>
                        </a:spcAft>
                        <a:buNone/>
                      </a:pPr>
                      <a:r>
                        <a:t/>
                      </a:r>
                      <a:endParaRPr/>
                    </a:p>
                  </a:txBody>
                  <a:tcPr marT="91425" marB="91425" marR="91425" marL="91425">
                    <a:solidFill>
                      <a:srgbClr val="B45F06"/>
                    </a:solidFill>
                  </a:tcPr>
                </a:tc>
              </a:tr>
              <a:tr h="8550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9900"/>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rgbClr val="FFFF00"/>
                    </a:solidFill>
                  </a:tcPr>
                </a:tc>
                <a:tc>
                  <a:txBody>
                    <a:bodyPr/>
                    <a:lstStyle/>
                    <a:p>
                      <a:pPr indent="0" lvl="0" marL="0" rtl="0" algn="l">
                        <a:spcBef>
                          <a:spcPts val="0"/>
                        </a:spcBef>
                        <a:spcAft>
                          <a:spcPts val="0"/>
                        </a:spcAft>
                        <a:buNone/>
                      </a:pPr>
                      <a:r>
                        <a:t/>
                      </a:r>
                      <a:endParaRPr/>
                    </a:p>
                  </a:txBody>
                  <a:tcPr marT="91425" marB="91425" marR="91425" marL="91425">
                    <a:solidFill>
                      <a:schemeClr val="dk1"/>
                    </a:solidFill>
                  </a:tcPr>
                </a:tc>
              </a:tr>
            </a:tbl>
          </a:graphicData>
        </a:graphic>
      </p:graphicFrame>
      <p:sp>
        <p:nvSpPr>
          <p:cNvPr id="108" name="Google Shape;108;p18"/>
          <p:cNvSpPr/>
          <p:nvPr/>
        </p:nvSpPr>
        <p:spPr>
          <a:xfrm>
            <a:off x="2775125" y="2291750"/>
            <a:ext cx="3223500" cy="279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Opdracht kleuren zoeken.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