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Lst>
  <p:sldSz cx="6858000" cy="9144000" type="screen4x3"/>
  <p:notesSz cx="6889750" cy="100187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82" autoAdjust="0"/>
    <p:restoredTop sz="94660"/>
  </p:normalViewPr>
  <p:slideViewPr>
    <p:cSldViewPr>
      <p:cViewPr varScale="1">
        <p:scale>
          <a:sx n="83" d="100"/>
          <a:sy n="83" d="100"/>
        </p:scale>
        <p:origin x="2910"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6858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39471" y="1027289"/>
            <a:ext cx="6065044" cy="4470400"/>
          </a:xfrm>
        </p:spPr>
        <p:txBody>
          <a:bodyPr anchor="b">
            <a:noAutofit/>
          </a:bodyPr>
          <a:lstStyle>
            <a:lvl1pPr algn="l">
              <a:lnSpc>
                <a:spcPct val="80000"/>
              </a:lnSpc>
              <a:defRPr sz="6000" spc="-90"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375476" y="5597879"/>
            <a:ext cx="5190863" cy="2194560"/>
          </a:xfrm>
        </p:spPr>
        <p:txBody>
          <a:bodyPr>
            <a:normAutofit/>
          </a:bodyPr>
          <a:lstStyle>
            <a:lvl1pPr marL="0" indent="0" algn="l">
              <a:buNone/>
              <a:defRPr sz="21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8EE95DB0-17C7-498D-AE73-2EA69EFF7548}" type="datetimeFigureOut">
              <a:rPr lang="nl-NL" smtClean="0"/>
              <a:pPr/>
              <a:t>18-11-2023</a:t>
            </a:fld>
            <a:endParaRPr lang="nl-NL"/>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nl-NL"/>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5A00C360-0998-4309-BDD5-4B59233655F9}" type="slidenum">
              <a:rPr lang="nl-NL" smtClean="0"/>
              <a:pPr/>
              <a:t>‹nr.›</a:t>
            </a:fld>
            <a:endParaRPr lang="nl-NL"/>
          </a:p>
        </p:txBody>
      </p:sp>
    </p:spTree>
    <p:extLst>
      <p:ext uri="{BB962C8B-B14F-4D97-AF65-F5344CB8AC3E}">
        <p14:creationId xmlns:p14="http://schemas.microsoft.com/office/powerpoint/2010/main" val="373149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276050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18473" y="927100"/>
            <a:ext cx="1478756" cy="64008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33983" y="952502"/>
            <a:ext cx="4350544" cy="72009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294317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9047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39471" y="1023225"/>
            <a:ext cx="6064187" cy="4474464"/>
          </a:xfrm>
        </p:spPr>
        <p:txBody>
          <a:bodyPr anchor="b">
            <a:normAutofit/>
          </a:bodyPr>
          <a:lstStyle>
            <a:lvl1pPr>
              <a:lnSpc>
                <a:spcPct val="80000"/>
              </a:lnSpc>
              <a:defRPr sz="6000" b="0" baseline="0">
                <a:solidFill>
                  <a:schemeClr val="accent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75475" y="5583033"/>
            <a:ext cx="5189792" cy="2194560"/>
          </a:xfrm>
        </p:spPr>
        <p:txBody>
          <a:bodyPr anchor="t">
            <a:normAutofit/>
          </a:bodyPr>
          <a:lstStyle>
            <a:lvl1pPr marL="0" indent="0">
              <a:buNone/>
              <a:defRPr sz="21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7300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380619" y="2657856"/>
            <a:ext cx="2854643" cy="5023104"/>
          </a:xfrm>
        </p:spPr>
        <p:txBody>
          <a:bodyPr/>
          <a:lstStyle>
            <a:lvl1pPr>
              <a:defRPr sz="1650"/>
            </a:lvl1pPr>
            <a:lvl2pPr>
              <a:defRPr sz="1425"/>
            </a:lvl2pPr>
            <a:lvl3pPr>
              <a:defRPr sz="1275"/>
            </a:lvl3pPr>
            <a:lvl4pPr>
              <a:defRPr sz="1125"/>
            </a:lvl4pPr>
            <a:lvl5pPr>
              <a:defRPr sz="1050"/>
            </a:lvl5pPr>
            <a:lvl6pPr>
              <a:defRPr sz="1050"/>
            </a:lvl6pPr>
            <a:lvl7pPr>
              <a:defRPr sz="1050"/>
            </a:lvl7pPr>
            <a:lvl8pPr>
              <a:defRPr sz="1050"/>
            </a:lvl8pPr>
            <a:lvl9pPr>
              <a:defRPr sz="10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568303" y="2657856"/>
            <a:ext cx="2854643" cy="5023104"/>
          </a:xfrm>
        </p:spPr>
        <p:txBody>
          <a:bodyPr/>
          <a:lstStyle>
            <a:lvl1pPr>
              <a:defRPr sz="1650"/>
            </a:lvl1pPr>
            <a:lvl2pPr>
              <a:defRPr sz="1425"/>
            </a:lvl2pPr>
            <a:lvl3pPr>
              <a:defRPr sz="1275"/>
            </a:lvl3pPr>
            <a:lvl4pPr>
              <a:defRPr sz="1125"/>
            </a:lvl4pPr>
            <a:lvl5pPr>
              <a:defRPr sz="1050"/>
            </a:lvl5pPr>
            <a:lvl6pPr>
              <a:defRPr sz="1050"/>
            </a:lvl6pPr>
            <a:lvl7pPr>
              <a:defRPr sz="1050"/>
            </a:lvl7pPr>
            <a:lvl8pPr>
              <a:defRPr sz="1050"/>
            </a:lvl8pPr>
            <a:lvl9pPr>
              <a:defRPr sz="10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151160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380619" y="2709334"/>
            <a:ext cx="2854643" cy="964533"/>
          </a:xfrm>
        </p:spPr>
        <p:txBody>
          <a:bodyPr anchor="ctr">
            <a:normAutofit/>
          </a:bodyPr>
          <a:lstStyle>
            <a:lvl1pPr marL="0" indent="0">
              <a:spcBef>
                <a:spcPts val="0"/>
              </a:spcBef>
              <a:buNone/>
              <a:defRPr sz="150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Content Placeholder 3"/>
          <p:cNvSpPr>
            <a:spLocks noGrp="1"/>
          </p:cNvSpPr>
          <p:nvPr>
            <p:ph sz="half" idx="2"/>
          </p:nvPr>
        </p:nvSpPr>
        <p:spPr>
          <a:xfrm>
            <a:off x="380619" y="3648200"/>
            <a:ext cx="2854643" cy="4267200"/>
          </a:xfrm>
        </p:spPr>
        <p:txBody>
          <a:bodyPr/>
          <a:lstStyle>
            <a:lvl1pPr>
              <a:defRPr sz="1575"/>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574732" y="2706624"/>
            <a:ext cx="2854643" cy="963168"/>
          </a:xfrm>
        </p:spPr>
        <p:txBody>
          <a:bodyPr anchor="ctr">
            <a:normAutofit/>
          </a:bodyPr>
          <a:lstStyle>
            <a:lvl1pPr marL="0" indent="0">
              <a:spcBef>
                <a:spcPts val="0"/>
              </a:spcBef>
              <a:buNone/>
              <a:defRPr sz="1500" b="0" cap="all" baseline="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Content Placeholder 5"/>
          <p:cNvSpPr>
            <a:spLocks noGrp="1"/>
          </p:cNvSpPr>
          <p:nvPr>
            <p:ph sz="quarter" idx="4"/>
          </p:nvPr>
        </p:nvSpPr>
        <p:spPr>
          <a:xfrm>
            <a:off x="3574732" y="3645408"/>
            <a:ext cx="2854643" cy="4267200"/>
          </a:xfrm>
        </p:spPr>
        <p:txBody>
          <a:bodyPr/>
          <a:lstStyle>
            <a:lvl1pPr>
              <a:defRPr sz="1575"/>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351727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269134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A00C360-0998-4309-BDD5-4B59233655F9}" type="slidenum">
              <a:rPr lang="nl-NL" smtClean="0"/>
              <a:pPr/>
              <a:t>‹nr.›</a:t>
            </a:fld>
            <a:endParaRPr lang="nl-NL"/>
          </a:p>
        </p:txBody>
      </p:sp>
    </p:spTree>
    <p:extLst>
      <p:ext uri="{BB962C8B-B14F-4D97-AF65-F5344CB8AC3E}">
        <p14:creationId xmlns:p14="http://schemas.microsoft.com/office/powerpoint/2010/main" val="293833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4286250" y="0"/>
            <a:ext cx="257175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4647040" y="723043"/>
            <a:ext cx="1903095" cy="2560320"/>
          </a:xfrm>
        </p:spPr>
        <p:txBody>
          <a:bodyPr anchor="b">
            <a:noAutofit/>
          </a:bodyPr>
          <a:lstStyle>
            <a:lvl1pPr>
              <a:lnSpc>
                <a:spcPct val="85000"/>
              </a:lnSpc>
              <a:defRPr sz="270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28625" y="1016000"/>
            <a:ext cx="3429000" cy="6096000"/>
          </a:xfrm>
        </p:spPr>
        <p:txBody>
          <a:bodyPr/>
          <a:lstStyle>
            <a:lvl1pPr>
              <a:defRPr sz="1650"/>
            </a:lvl1pPr>
            <a:lvl2pPr>
              <a:defRPr sz="1425"/>
            </a:lvl2pPr>
            <a:lvl3pPr>
              <a:defRPr sz="1275"/>
            </a:lvl3pPr>
            <a:lvl4pPr>
              <a:defRPr sz="1125"/>
            </a:lvl4pPr>
            <a:lvl5pPr>
              <a:defRPr sz="1050"/>
            </a:lvl5pPr>
            <a:lvl6pPr>
              <a:defRPr sz="1050"/>
            </a:lvl6pPr>
            <a:lvl7pPr>
              <a:defRPr sz="1050"/>
            </a:lvl7pPr>
            <a:lvl8pPr>
              <a:defRPr sz="1050"/>
            </a:lvl8pPr>
            <a:lvl9pPr>
              <a:defRPr sz="10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655240" y="3349085"/>
            <a:ext cx="1911668" cy="4169316"/>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125">
                <a:solidFill>
                  <a:srgbClr val="40404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nl-NL" smtClean="0"/>
              <a:t>Klik om de modelstijlen te bewerken</a:t>
            </a:r>
          </a:p>
        </p:txBody>
      </p:sp>
      <p:sp>
        <p:nvSpPr>
          <p:cNvPr id="5" name="Date Placeholder 4"/>
          <p:cNvSpPr>
            <a:spLocks noGrp="1"/>
          </p:cNvSpPr>
          <p:nvPr>
            <p:ph type="dt" sz="half" idx="10"/>
          </p:nvPr>
        </p:nvSpPr>
        <p:spPr/>
        <p:txBody>
          <a:bodyPr/>
          <a:lstStyle/>
          <a:p>
            <a:fld id="{8EE95DB0-17C7-498D-AE73-2EA69EFF7548}" type="datetimeFigureOut">
              <a:rPr lang="nl-NL" smtClean="0"/>
              <a:pPr/>
              <a:t>18-11-2023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A00C360-0998-4309-BDD5-4B59233655F9}" type="slidenum">
              <a:rPr lang="nl-NL" smtClean="0"/>
              <a:pPr/>
              <a:t>‹nr.›</a:t>
            </a:fld>
            <a:endParaRPr lang="nl-NL"/>
          </a:p>
        </p:txBody>
      </p:sp>
    </p:spTree>
    <p:extLst>
      <p:ext uri="{BB962C8B-B14F-4D97-AF65-F5344CB8AC3E}">
        <p14:creationId xmlns:p14="http://schemas.microsoft.com/office/powerpoint/2010/main" val="313772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188" y="7224891"/>
            <a:ext cx="6064187" cy="817711"/>
          </a:xfrm>
        </p:spPr>
        <p:txBody>
          <a:bodyPr anchor="b">
            <a:normAutofit/>
          </a:bodyPr>
          <a:lstStyle>
            <a:lvl1pPr>
              <a:lnSpc>
                <a:spcPct val="85000"/>
              </a:lnSpc>
              <a:defRPr sz="21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0"/>
            <a:ext cx="6858000" cy="7107936"/>
          </a:xfrm>
          <a:solidFill>
            <a:schemeClr val="accent1">
              <a:lumMod val="40000"/>
              <a:lumOff val="60000"/>
            </a:schemeClr>
          </a:solidFill>
        </p:spPr>
        <p:txBody>
          <a:bodyPr anchor="t"/>
          <a:lstStyle>
            <a:lvl1pPr marL="0" indent="0" algn="ctr">
              <a:spcBef>
                <a:spcPts val="600"/>
              </a:spcBef>
              <a:buNone/>
              <a:defRPr sz="2400">
                <a:solidFill>
                  <a:srgbClr val="4D4D4D"/>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380619" y="7879647"/>
            <a:ext cx="5191506" cy="711200"/>
          </a:xfrm>
        </p:spPr>
        <p:txBody>
          <a:bodyPr>
            <a:normAutofit/>
          </a:bodyPr>
          <a:lstStyle>
            <a:lvl1pPr marL="0" indent="0">
              <a:lnSpc>
                <a:spcPct val="90000"/>
              </a:lnSpc>
              <a:spcBef>
                <a:spcPts val="900"/>
              </a:spcBef>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8EE95DB0-17C7-498D-AE73-2EA69EFF7548}" type="datetimeFigureOut">
              <a:rPr lang="nl-NL" smtClean="0"/>
              <a:pPr/>
              <a:t>18-11-2023</a:t>
            </a:fld>
            <a:endParaRPr lang="nl-NL"/>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A00C360-0998-4309-BDD5-4B59233655F9}" type="slidenum">
              <a:rPr lang="nl-NL" smtClean="0"/>
              <a:pPr/>
              <a:t>‹nr.›</a:t>
            </a:fld>
            <a:endParaRPr lang="nl-NL"/>
          </a:p>
        </p:txBody>
      </p:sp>
    </p:spTree>
    <p:extLst>
      <p:ext uri="{BB962C8B-B14F-4D97-AF65-F5344CB8AC3E}">
        <p14:creationId xmlns:p14="http://schemas.microsoft.com/office/powerpoint/2010/main" val="108718958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690" y="666044"/>
            <a:ext cx="6059686" cy="2210931"/>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380404" y="2657858"/>
            <a:ext cx="6048971" cy="502158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85763" y="8549929"/>
            <a:ext cx="2314575" cy="304800"/>
          </a:xfrm>
          <a:prstGeom prst="rect">
            <a:avLst/>
          </a:prstGeom>
        </p:spPr>
        <p:txBody>
          <a:bodyPr vert="horz" lIns="91440" tIns="45720" rIns="91440" bIns="45720" rtlCol="0" anchor="ctr"/>
          <a:lstStyle>
            <a:lvl1pPr algn="l">
              <a:defRPr sz="713">
                <a:solidFill>
                  <a:schemeClr val="tx1">
                    <a:alpha val="75000"/>
                  </a:schemeClr>
                </a:solidFill>
              </a:defRPr>
            </a:lvl1pPr>
          </a:lstStyle>
          <a:p>
            <a:fld id="{8EE95DB0-17C7-498D-AE73-2EA69EFF7548}" type="datetimeFigureOut">
              <a:rPr lang="nl-NL" smtClean="0"/>
              <a:pPr/>
              <a:t>18-11-2023</a:t>
            </a:fld>
            <a:endParaRPr lang="nl-NL"/>
          </a:p>
        </p:txBody>
      </p:sp>
      <p:sp>
        <p:nvSpPr>
          <p:cNvPr id="5" name="Footer Placeholder 4"/>
          <p:cNvSpPr>
            <a:spLocks noGrp="1"/>
          </p:cNvSpPr>
          <p:nvPr>
            <p:ph type="ftr" sz="quarter" idx="3"/>
          </p:nvPr>
        </p:nvSpPr>
        <p:spPr>
          <a:xfrm>
            <a:off x="385763" y="8739596"/>
            <a:ext cx="2828925" cy="304800"/>
          </a:xfrm>
          <a:prstGeom prst="rect">
            <a:avLst/>
          </a:prstGeom>
        </p:spPr>
        <p:txBody>
          <a:bodyPr vert="horz" lIns="91440" tIns="45720" rIns="91440" bIns="45720" rtlCol="0" anchor="ctr"/>
          <a:lstStyle>
            <a:lvl1pPr algn="l">
              <a:defRPr sz="713" cap="all" baseline="0">
                <a:solidFill>
                  <a:schemeClr val="tx1">
                    <a:alpha val="75000"/>
                  </a:schemeClr>
                </a:solidFill>
              </a:defRPr>
            </a:lvl1pPr>
          </a:lstStyle>
          <a:p>
            <a:endParaRPr lang="nl-NL"/>
          </a:p>
        </p:txBody>
      </p:sp>
      <p:sp>
        <p:nvSpPr>
          <p:cNvPr id="6" name="Slide Number Placeholder 5"/>
          <p:cNvSpPr>
            <a:spLocks noGrp="1"/>
          </p:cNvSpPr>
          <p:nvPr>
            <p:ph type="sldNum" sz="quarter" idx="4"/>
          </p:nvPr>
        </p:nvSpPr>
        <p:spPr>
          <a:xfrm>
            <a:off x="4905895" y="7772998"/>
            <a:ext cx="1645920" cy="1862719"/>
          </a:xfrm>
          <a:prstGeom prst="rect">
            <a:avLst/>
          </a:prstGeom>
        </p:spPr>
        <p:txBody>
          <a:bodyPr vert="horz" lIns="91440" tIns="45720" rIns="91440" bIns="45720" rtlCol="0" anchor="b"/>
          <a:lstStyle>
            <a:lvl1pPr algn="r">
              <a:defRPr sz="6750" b="0">
                <a:ln>
                  <a:noFill/>
                </a:ln>
                <a:solidFill>
                  <a:schemeClr val="accent1">
                    <a:alpha val="20000"/>
                  </a:schemeClr>
                </a:solidFill>
                <a:latin typeface="+mj-lt"/>
              </a:defRPr>
            </a:lvl1pPr>
          </a:lstStyle>
          <a:p>
            <a:fld id="{5A00C360-0998-4309-BDD5-4B59233655F9}" type="slidenum">
              <a:rPr lang="nl-NL" smtClean="0"/>
              <a:pPr/>
              <a:t>‹nr.›</a:t>
            </a:fld>
            <a:endParaRPr lang="nl-NL"/>
          </a:p>
        </p:txBody>
      </p:sp>
    </p:spTree>
    <p:extLst>
      <p:ext uri="{BB962C8B-B14F-4D97-AF65-F5344CB8AC3E}">
        <p14:creationId xmlns:p14="http://schemas.microsoft.com/office/powerpoint/2010/main" val="41492578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60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05740"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7-us.googleusercontent.com/4NZSrYgwkPXVlUbivFC6MkngmmhebbHotb6ciODkvFCydaRE_KYXIx81dYS5m1yRde7hawLFoNo4ZaND9X-GQg6SeXBoX3wwNtvWM81Vtmcp5tRfZ8R7KO4TJl6CN_RJ4WgBaeCD3gWOVgXDsZckNXZhf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 y="0"/>
            <a:ext cx="6869351"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c3HEwYKBuSacPCqhFq27PvJEHEL1QMb8Y-29dvOu_yU3je9BZbQLydvh3yxTxFlSzRpbyhElhUzfTlGsYSzXfnOOLlJYFren17AB0jtw8uaKjVxyFdAp5rue_98au-NVTFwemWp2JrGrXmF__YEdvvY1h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7445028"/>
            <a:ext cx="809975" cy="169897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2520280" y="1475656"/>
            <a:ext cx="3429000" cy="923330"/>
          </a:xfrm>
          <a:prstGeom prst="rect">
            <a:avLst/>
          </a:prstGeom>
        </p:spPr>
        <p:txBody>
          <a:bodyPr>
            <a:spAutoFit/>
          </a:bodyPr>
          <a:lstStyle/>
          <a:p>
            <a:r>
              <a:rPr lang="nl-NL" dirty="0">
                <a:solidFill>
                  <a:srgbClr val="000000"/>
                </a:solidFill>
                <a:latin typeface="Arial" panose="020B0604020202020204" pitchFamily="34" charset="0"/>
              </a:rPr>
              <a:t>Vogels </a:t>
            </a:r>
            <a:r>
              <a:rPr lang="nl-NL" dirty="0" smtClean="0">
                <a:solidFill>
                  <a:srgbClr val="000000"/>
                </a:solidFill>
                <a:latin typeface="Arial" panose="020B0604020202020204" pitchFamily="34" charset="0"/>
              </a:rPr>
              <a:t>voeren.</a:t>
            </a:r>
            <a:endParaRPr lang="nl-NL" dirty="0"/>
          </a:p>
          <a:p>
            <a:r>
              <a:rPr lang="nl-NL" dirty="0"/>
              <a:t/>
            </a:r>
            <a:br>
              <a:rPr lang="nl-NL" dirty="0"/>
            </a:br>
            <a:endParaRPr lang="nl-NL" dirty="0"/>
          </a:p>
        </p:txBody>
      </p:sp>
      <p:sp>
        <p:nvSpPr>
          <p:cNvPr id="5" name="Rechthoek 4"/>
          <p:cNvSpPr/>
          <p:nvPr/>
        </p:nvSpPr>
        <p:spPr>
          <a:xfrm>
            <a:off x="1611560" y="2195736"/>
            <a:ext cx="4234780" cy="4278094"/>
          </a:xfrm>
          <a:prstGeom prst="rect">
            <a:avLst/>
          </a:prstGeom>
        </p:spPr>
        <p:txBody>
          <a:bodyPr wrap="square">
            <a:spAutoFit/>
          </a:bodyPr>
          <a:lstStyle/>
          <a:p>
            <a:pPr>
              <a:spcAft>
                <a:spcPts val="1200"/>
              </a:spcAft>
            </a:pPr>
            <a:r>
              <a:rPr lang="nl-NL" dirty="0">
                <a:solidFill>
                  <a:srgbClr val="595959"/>
                </a:solidFill>
                <a:latin typeface="Arial" panose="020B0604020202020204" pitchFamily="34" charset="0"/>
              </a:rPr>
              <a:t>Als het koud is in de winter vinden de vogels het soms moeilijk om eten te vinden. De kabouters vinden dat zielig, dus ze helpen de vogels met het geven van voer. Lief toch? Jullie gaan vandaag ook helpen! </a:t>
            </a:r>
            <a:endParaRPr lang="nl-NL" dirty="0"/>
          </a:p>
          <a:p>
            <a:pPr>
              <a:spcAft>
                <a:spcPts val="1200"/>
              </a:spcAft>
            </a:pPr>
            <a:r>
              <a:rPr lang="nl-NL" i="1" dirty="0">
                <a:solidFill>
                  <a:srgbClr val="FF0000"/>
                </a:solidFill>
                <a:latin typeface="Arial" panose="020B0604020202020204" pitchFamily="34" charset="0"/>
              </a:rPr>
              <a:t>Smeer </a:t>
            </a:r>
            <a:r>
              <a:rPr lang="nl-NL" i="1" dirty="0" smtClean="0">
                <a:solidFill>
                  <a:srgbClr val="FF0000"/>
                </a:solidFill>
                <a:latin typeface="Arial" panose="020B0604020202020204" pitchFamily="34" charset="0"/>
              </a:rPr>
              <a:t>een </a:t>
            </a:r>
            <a:r>
              <a:rPr lang="nl-NL" i="1" dirty="0">
                <a:solidFill>
                  <a:srgbClr val="FF0000"/>
                </a:solidFill>
                <a:latin typeface="Arial" panose="020B0604020202020204" pitchFamily="34" charset="0"/>
              </a:rPr>
              <a:t>halve wc-rol in met pindakaas. Rol de wc-rol nu door het vogelvoer heen. Nu nog een mooi draadje om de rol om op te kunnen hangen. Zoek maar een mooi plekje uit waar je het voer op kunt hangen.</a:t>
            </a:r>
            <a:endParaRPr lang="nl-NL" dirty="0"/>
          </a:p>
          <a:p>
            <a:r>
              <a:rPr lang="nl-NL" dirty="0"/>
              <a:t/>
            </a:r>
            <a:br>
              <a:rPr lang="nl-NL" dirty="0"/>
            </a:br>
            <a:endParaRPr lang="nl-NL" dirty="0"/>
          </a:p>
        </p:txBody>
      </p:sp>
      <p:pic>
        <p:nvPicPr>
          <p:cNvPr id="1038" name="Picture 14" descr="https://lh7-us.googleusercontent.com/ESm7rCZCOvsXAdazDJszp4AhJMkOVFV0HeYoC0NTtROBwYuK_jnkOg7BAfL2blAmUjdWb0zvWbY7-rwDJUTaxFIoBc1-dPKoc2uTtf4XTOkdGOfqjZeojfB__3WZCBc88PkqyBEHYzgxQCkXJg0DjOLRxg=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9956" y="468211"/>
            <a:ext cx="1707356" cy="1488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s://lh7-us.googleusercontent.com/iRCHm9lq6H5Ugnic_PQKFAXB7CNQJcY8pprF-I1AHiQtbL9xWkq7IF9hxbIEeAz1mKruz4xquOSR8xfe8HBZdjoAmowRqwiAzjlDtT7excLfmCAOViDbfTX8g7hJ6DiO_DdGS7y7DQYu5JhjQbY8giF4_w=s2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108" y="7445028"/>
            <a:ext cx="792088" cy="169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7-us.googleusercontent.com/4NZSrYgwkPXVlUbivFC6MkngmmhebbHotb6ciODkvFCydaRE_KYXIx81dYS5m1yRde7hawLFoNo4ZaND9X-GQg6SeXBoX3wwNtvWM81Vtmcp5tRfZ8R7KO4TJl6CN_RJ4WgBaeCD3gWOVgXDsZckNXZhf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 y="0"/>
            <a:ext cx="6869351"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c3HEwYKBuSacPCqhFq27PvJEHEL1QMb8Y-29dvOu_yU3je9BZbQLydvh3yxTxFlSzRpbyhElhUzfTlGsYSzXfnOOLlJYFren17AB0jtw8uaKjVxyFdAp5rue_98au-NVTFwemWp2JrGrXmF__YEdvvY1h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7445028"/>
            <a:ext cx="809975" cy="16989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iRCHm9lq6H5Ugnic_PQKFAXB7CNQJcY8pprF-I1AHiQtbL9xWkq7IF9hxbIEeAz1mKruz4xquOSR8xfe8HBZdjoAmowRqwiAzjlDtT7excLfmCAOViDbfTX8g7hJ6DiO_DdGS7y7DQYu5JhjQbY8giF4_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108" y="7445028"/>
            <a:ext cx="792088" cy="169897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2708920" y="1259632"/>
            <a:ext cx="3429000" cy="923330"/>
          </a:xfrm>
          <a:prstGeom prst="rect">
            <a:avLst/>
          </a:prstGeom>
        </p:spPr>
        <p:txBody>
          <a:bodyPr>
            <a:spAutoFit/>
          </a:bodyPr>
          <a:lstStyle/>
          <a:p>
            <a:r>
              <a:rPr lang="nl-NL" dirty="0" smtClean="0">
                <a:solidFill>
                  <a:srgbClr val="000000"/>
                </a:solidFill>
                <a:latin typeface="Arial" panose="020B0604020202020204" pitchFamily="34" charset="0"/>
              </a:rPr>
              <a:t>Kleurenfeest.</a:t>
            </a:r>
            <a:endParaRPr lang="nl-NL" dirty="0"/>
          </a:p>
          <a:p>
            <a:r>
              <a:rPr lang="nl-NL" dirty="0"/>
              <a:t/>
            </a:r>
            <a:br>
              <a:rPr lang="nl-NL" dirty="0"/>
            </a:br>
            <a:endParaRPr lang="nl-NL" dirty="0"/>
          </a:p>
        </p:txBody>
      </p:sp>
      <p:sp>
        <p:nvSpPr>
          <p:cNvPr id="3" name="Rechthoek 2"/>
          <p:cNvSpPr/>
          <p:nvPr/>
        </p:nvSpPr>
        <p:spPr>
          <a:xfrm>
            <a:off x="1714500" y="2217510"/>
            <a:ext cx="4882852" cy="3600986"/>
          </a:xfrm>
          <a:prstGeom prst="rect">
            <a:avLst/>
          </a:prstGeom>
        </p:spPr>
        <p:txBody>
          <a:bodyPr wrap="square">
            <a:spAutoFit/>
          </a:bodyPr>
          <a:lstStyle/>
          <a:p>
            <a:pPr>
              <a:spcAft>
                <a:spcPts val="1200"/>
              </a:spcAft>
            </a:pPr>
            <a:r>
              <a:rPr lang="nl-NL" dirty="0">
                <a:solidFill>
                  <a:srgbClr val="595959"/>
                </a:solidFill>
                <a:latin typeface="Arial" panose="020B0604020202020204" pitchFamily="34" charset="0"/>
              </a:rPr>
              <a:t>Als je om je heen kijkt zie je allemaal kleurtjes. Daarom wonen de kabouters zo graag in het bos of park. Jullie gaan ook op zoek naar allerlei kleuren.</a:t>
            </a:r>
            <a:endParaRPr lang="nl-NL" dirty="0"/>
          </a:p>
          <a:p>
            <a:pPr>
              <a:spcAft>
                <a:spcPts val="1200"/>
              </a:spcAft>
            </a:pPr>
            <a:r>
              <a:rPr lang="nl-NL" i="1" dirty="0">
                <a:solidFill>
                  <a:srgbClr val="FF0000"/>
                </a:solidFill>
                <a:latin typeface="Arial" panose="020B0604020202020204" pitchFamily="34" charset="0"/>
              </a:rPr>
              <a:t>Neem het kleurenkaartje mee en probeer zoveel mogelijk spulletjes uit de natuur te vinden met dezelfde kleur. Heb je al veel gevonden? </a:t>
            </a:r>
            <a:endParaRPr lang="nl-NL" dirty="0"/>
          </a:p>
          <a:p>
            <a:pPr>
              <a:spcAft>
                <a:spcPts val="1200"/>
              </a:spcAft>
            </a:pPr>
            <a:r>
              <a:rPr lang="nl-NL" dirty="0">
                <a:solidFill>
                  <a:srgbClr val="FF0000"/>
                </a:solidFill>
                <a:latin typeface="Arial" panose="020B0604020202020204" pitchFamily="34" charset="0"/>
              </a:rPr>
              <a:t>Weet je hoe de verschillende kleuren heten?</a:t>
            </a:r>
            <a:r>
              <a:rPr lang="nl-NL" dirty="0">
                <a:solidFill>
                  <a:srgbClr val="595959"/>
                </a:solidFill>
                <a:latin typeface="Arial" panose="020B0604020202020204" pitchFamily="34" charset="0"/>
              </a:rPr>
              <a:t>  </a:t>
            </a:r>
            <a:endParaRPr lang="nl-NL" dirty="0"/>
          </a:p>
          <a:p>
            <a:r>
              <a:rPr lang="nl-NL" dirty="0"/>
              <a:t/>
            </a:r>
            <a:br>
              <a:rPr lang="nl-NL" dirty="0"/>
            </a:b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129847360"/>
              </p:ext>
            </p:extLst>
          </p:nvPr>
        </p:nvGraphicFramePr>
        <p:xfrm>
          <a:off x="3244583" y="526103"/>
          <a:ext cx="3386745" cy="470614"/>
        </p:xfrm>
        <a:graphic>
          <a:graphicData uri="http://schemas.openxmlformats.org/drawingml/2006/table">
            <a:tbl>
              <a:tblPr/>
              <a:tblGrid>
                <a:gridCol w="677349"/>
                <a:gridCol w="677349"/>
                <a:gridCol w="677349"/>
                <a:gridCol w="677349"/>
                <a:gridCol w="677349"/>
              </a:tblGrid>
              <a:tr h="470614">
                <a:tc>
                  <a:txBody>
                    <a:bodyPr/>
                    <a:lstStyle/>
                    <a:p>
                      <a:pPr fontAlgn="t"/>
                      <a:r>
                        <a:rPr lang="nl-NL" sz="1100" dirty="0">
                          <a:effectLst/>
                        </a:rPr>
                        <a:t> </a:t>
                      </a:r>
                    </a:p>
                  </a:txBody>
                  <a:tcPr marL="79584" marR="79584" marT="79584" marB="795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9900"/>
                    </a:solidFill>
                  </a:tcPr>
                </a:tc>
                <a:tc>
                  <a:txBody>
                    <a:bodyPr/>
                    <a:lstStyle/>
                    <a:p>
                      <a:pPr fontAlgn="t"/>
                      <a:r>
                        <a:rPr lang="nl-NL" sz="1100">
                          <a:effectLst/>
                        </a:rPr>
                        <a:t> </a:t>
                      </a:r>
                    </a:p>
                  </a:txBody>
                  <a:tcPr marL="79584" marR="79584" marT="79584" marB="795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FF00"/>
                    </a:solidFill>
                  </a:tcPr>
                </a:tc>
                <a:tc>
                  <a:txBody>
                    <a:bodyPr/>
                    <a:lstStyle/>
                    <a:p>
                      <a:pPr fontAlgn="t"/>
                      <a:r>
                        <a:rPr lang="nl-NL" sz="1100" dirty="0">
                          <a:effectLst/>
                        </a:rPr>
                        <a:t> </a:t>
                      </a:r>
                    </a:p>
                  </a:txBody>
                  <a:tcPr marL="79584" marR="79584" marT="79584" marB="795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00FF00"/>
                    </a:solidFill>
                  </a:tcPr>
                </a:tc>
                <a:tc>
                  <a:txBody>
                    <a:bodyPr/>
                    <a:lstStyle/>
                    <a:p>
                      <a:pPr fontAlgn="t"/>
                      <a:r>
                        <a:rPr lang="nl-NL" sz="1100">
                          <a:effectLst/>
                        </a:rPr>
                        <a:t> </a:t>
                      </a:r>
                    </a:p>
                  </a:txBody>
                  <a:tcPr marL="79584" marR="79584" marT="79584" marB="795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FF0000"/>
                    </a:solidFill>
                  </a:tcPr>
                </a:tc>
                <a:tc>
                  <a:txBody>
                    <a:bodyPr/>
                    <a:lstStyle/>
                    <a:p>
                      <a:pPr fontAlgn="t"/>
                      <a:r>
                        <a:rPr lang="nl-NL" sz="1100" dirty="0">
                          <a:effectLst/>
                        </a:rPr>
                        <a:t> </a:t>
                      </a:r>
                    </a:p>
                  </a:txBody>
                  <a:tcPr marL="79584" marR="79584" marT="79584" marB="7958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B45F06"/>
                    </a:solidFill>
                  </a:tcPr>
                </a:tc>
              </a:tr>
            </a:tbl>
          </a:graphicData>
        </a:graphic>
      </p:graphicFrame>
      <p:sp>
        <p:nvSpPr>
          <p:cNvPr id="7" name="Rectangle 1"/>
          <p:cNvSpPr>
            <a:spLocks noChangeArrowheads="1"/>
          </p:cNvSpPr>
          <p:nvPr/>
        </p:nvSpPr>
        <p:spPr bwMode="auto">
          <a:xfrm>
            <a:off x="3017912" y="1691680"/>
            <a:ext cx="3840088" cy="64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9596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7-us.googleusercontent.com/4NZSrYgwkPXVlUbivFC6MkngmmhebbHotb6ciODkvFCydaRE_KYXIx81dYS5m1yRde7hawLFoNo4ZaND9X-GQg6SeXBoX3wwNtvWM81Vtmcp5tRfZ8R7KO4TJl6CN_RJ4WgBaeCD3gWOVgXDsZckNXZhf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 y="0"/>
            <a:ext cx="6869351"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c3HEwYKBuSacPCqhFq27PvJEHEL1QMb8Y-29dvOu_yU3je9BZbQLydvh3yxTxFlSzRpbyhElhUzfTlGsYSzXfnOOLlJYFren17AB0jtw8uaKjVxyFdAp5rue_98au-NVTFwemWp2JrGrXmF__YEdvvY1h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7445028"/>
            <a:ext cx="809975" cy="16989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iRCHm9lq6H5Ugnic_PQKFAXB7CNQJcY8pprF-I1AHiQtbL9xWkq7IF9hxbIEeAz1mKruz4xquOSR8xfe8HBZdjoAmowRqwiAzjlDtT7excLfmCAOViDbfTX8g7hJ6DiO_DdGS7y7DQYu5JhjQbY8giF4_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108" y="7445028"/>
            <a:ext cx="792088" cy="16989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017912" y="1691680"/>
            <a:ext cx="3840088" cy="64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4" name="Rechthoek 3"/>
          <p:cNvSpPr/>
          <p:nvPr/>
        </p:nvSpPr>
        <p:spPr>
          <a:xfrm>
            <a:off x="2852936" y="1554968"/>
            <a:ext cx="3429000" cy="923330"/>
          </a:xfrm>
          <a:prstGeom prst="rect">
            <a:avLst/>
          </a:prstGeom>
        </p:spPr>
        <p:txBody>
          <a:bodyPr>
            <a:spAutoFit/>
          </a:bodyPr>
          <a:lstStyle/>
          <a:p>
            <a:r>
              <a:rPr lang="nl-NL" dirty="0">
                <a:solidFill>
                  <a:srgbClr val="000000"/>
                </a:solidFill>
                <a:latin typeface="Arial" panose="020B0604020202020204" pitchFamily="34" charset="0"/>
              </a:rPr>
              <a:t>De </a:t>
            </a:r>
            <a:r>
              <a:rPr lang="nl-NL" dirty="0" smtClean="0">
                <a:solidFill>
                  <a:srgbClr val="000000"/>
                </a:solidFill>
                <a:latin typeface="Arial" panose="020B0604020202020204" pitchFamily="34" charset="0"/>
              </a:rPr>
              <a:t>schatkist.</a:t>
            </a:r>
            <a:endParaRPr lang="nl-NL" dirty="0"/>
          </a:p>
          <a:p>
            <a:r>
              <a:rPr lang="nl-NL" dirty="0"/>
              <a:t/>
            </a:r>
            <a:br>
              <a:rPr lang="nl-NL" dirty="0"/>
            </a:br>
            <a:endParaRPr lang="nl-NL" dirty="0"/>
          </a:p>
        </p:txBody>
      </p:sp>
      <p:sp>
        <p:nvSpPr>
          <p:cNvPr id="5" name="Rechthoek 4"/>
          <p:cNvSpPr/>
          <p:nvPr/>
        </p:nvSpPr>
        <p:spPr>
          <a:xfrm>
            <a:off x="620688" y="2123728"/>
            <a:ext cx="5877272" cy="4308872"/>
          </a:xfrm>
          <a:prstGeom prst="rect">
            <a:avLst/>
          </a:prstGeom>
        </p:spPr>
        <p:txBody>
          <a:bodyPr wrap="square">
            <a:spAutoFit/>
          </a:bodyPr>
          <a:lstStyle/>
          <a:p>
            <a:pPr>
              <a:spcAft>
                <a:spcPts val="1200"/>
              </a:spcAft>
            </a:pPr>
            <a:r>
              <a:rPr lang="nl-NL" dirty="0">
                <a:solidFill>
                  <a:srgbClr val="595959"/>
                </a:solidFill>
                <a:latin typeface="Arial" panose="020B0604020202020204" pitchFamily="34" charset="0"/>
              </a:rPr>
              <a:t>Kabouters zijn dol op verzamelen. Ze verzamelen alleen maar kleine dingen, want anders is de paddenstoel straks te klein om in te wonen</a:t>
            </a:r>
            <a:r>
              <a:rPr lang="nl-NL" dirty="0" smtClean="0">
                <a:solidFill>
                  <a:srgbClr val="595959"/>
                </a:solidFill>
                <a:latin typeface="Arial" panose="020B0604020202020204" pitchFamily="34" charset="0"/>
              </a:rPr>
              <a:t>. We </a:t>
            </a:r>
            <a:r>
              <a:rPr lang="nl-NL" dirty="0">
                <a:solidFill>
                  <a:srgbClr val="595959"/>
                </a:solidFill>
                <a:latin typeface="Arial" panose="020B0604020202020204" pitchFamily="34" charset="0"/>
              </a:rPr>
              <a:t>gaan niks plukken hoor en alles wat leeft gaat ook niet mee.</a:t>
            </a:r>
            <a:endParaRPr lang="nl-NL" dirty="0"/>
          </a:p>
          <a:p>
            <a:pPr>
              <a:spcAft>
                <a:spcPts val="1200"/>
              </a:spcAft>
            </a:pPr>
            <a:r>
              <a:rPr lang="nl-NL" i="1" dirty="0">
                <a:solidFill>
                  <a:srgbClr val="FF0000"/>
                </a:solidFill>
                <a:latin typeface="Arial" panose="020B0604020202020204" pitchFamily="34" charset="0"/>
              </a:rPr>
              <a:t>Ga maar eens op zoek naar kleine </a:t>
            </a:r>
            <a:r>
              <a:rPr lang="nl-NL" i="1" dirty="0" smtClean="0">
                <a:solidFill>
                  <a:srgbClr val="FF0000"/>
                </a:solidFill>
                <a:latin typeface="Arial" panose="020B0604020202020204" pitchFamily="34" charset="0"/>
              </a:rPr>
              <a:t>dingen . Denk </a:t>
            </a:r>
            <a:r>
              <a:rPr lang="nl-NL" i="1" dirty="0">
                <a:solidFill>
                  <a:srgbClr val="FF0000"/>
                </a:solidFill>
                <a:latin typeface="Arial" panose="020B0604020202020204" pitchFamily="34" charset="0"/>
              </a:rPr>
              <a:t>aan mooie steentjes of misschien kom je wel een veertje tegen.</a:t>
            </a:r>
            <a:endParaRPr lang="nl-NL" dirty="0"/>
          </a:p>
          <a:p>
            <a:pPr>
              <a:spcAft>
                <a:spcPts val="1200"/>
              </a:spcAft>
            </a:pPr>
            <a:r>
              <a:rPr lang="nl-NL" i="1" dirty="0">
                <a:solidFill>
                  <a:srgbClr val="FF0000"/>
                </a:solidFill>
                <a:latin typeface="Arial" panose="020B0604020202020204" pitchFamily="34" charset="0"/>
              </a:rPr>
              <a:t>Heeft iedereen wat gevonden? Laat je schat maar </a:t>
            </a:r>
            <a:r>
              <a:rPr lang="nl-NL" i="1" dirty="0" smtClean="0">
                <a:solidFill>
                  <a:srgbClr val="FF0000"/>
                </a:solidFill>
                <a:latin typeface="Arial" panose="020B0604020202020204" pitchFamily="34" charset="0"/>
              </a:rPr>
              <a:t>aan elkaar </a:t>
            </a:r>
            <a:r>
              <a:rPr lang="nl-NL" i="1" dirty="0">
                <a:solidFill>
                  <a:srgbClr val="FF0000"/>
                </a:solidFill>
                <a:latin typeface="Arial" panose="020B0604020202020204" pitchFamily="34" charset="0"/>
              </a:rPr>
              <a:t>zien. </a:t>
            </a:r>
            <a:endParaRPr lang="nl-NL" dirty="0"/>
          </a:p>
          <a:p>
            <a:pPr>
              <a:spcAft>
                <a:spcPts val="1200"/>
              </a:spcAft>
            </a:pPr>
            <a:r>
              <a:rPr lang="nl-NL" dirty="0">
                <a:solidFill>
                  <a:srgbClr val="595959"/>
                </a:solidFill>
                <a:latin typeface="Arial" panose="020B0604020202020204" pitchFamily="34" charset="0"/>
              </a:rPr>
              <a:t>Als je het graag mee wilt nemen, doe het dan in een papieren zakje of misschien past het wel in je jaszak.</a:t>
            </a:r>
            <a:endParaRPr lang="nl-NL" dirty="0"/>
          </a:p>
          <a:p>
            <a:r>
              <a:rPr lang="nl-NL" dirty="0"/>
              <a:t/>
            </a:r>
            <a:br>
              <a:rPr lang="nl-NL" dirty="0"/>
            </a:br>
            <a:endParaRPr lang="nl-NL" dirty="0"/>
          </a:p>
        </p:txBody>
      </p:sp>
      <p:pic>
        <p:nvPicPr>
          <p:cNvPr id="3076" name="Picture 4" descr="https://lh7-us.googleusercontent.com/RUPr-wTifHlUeQa42R4ZqT7DHQ4iFV2Um0GP1e2ieqkRuVJAVLxTQgX4kyq9k38vdJBoR2qbL0vI83jSVPcdOS1EmsF3O5qxvjuldFtmeUKgkM-CL-4xOku4zkAAWBr7f9y0GqYeJLgQOS_TM6y7GzHEQA=s2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4868" y="322858"/>
            <a:ext cx="1573804" cy="15768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22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7-us.googleusercontent.com/4NZSrYgwkPXVlUbivFC6MkngmmhebbHotb6ciODkvFCydaRE_KYXIx81dYS5m1yRde7hawLFoNo4ZaND9X-GQg6SeXBoX3wwNtvWM81Vtmcp5tRfZ8R7KO4TJl6CN_RJ4WgBaeCD3gWOVgXDsZckNXZhf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 y="0"/>
            <a:ext cx="6869351"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c3HEwYKBuSacPCqhFq27PvJEHEL1QMb8Y-29dvOu_yU3je9BZbQLydvh3yxTxFlSzRpbyhElhUzfTlGsYSzXfnOOLlJYFren17AB0jtw8uaKjVxyFdAp5rue_98au-NVTFwemWp2JrGrXmF__YEdvvY1h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7445028"/>
            <a:ext cx="809975" cy="16989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iRCHm9lq6H5Ugnic_PQKFAXB7CNQJcY8pprF-I1AHiQtbL9xWkq7IF9hxbIEeAz1mKruz4xquOSR8xfe8HBZdjoAmowRqwiAzjlDtT7excLfmCAOViDbfTX8g7hJ6DiO_DdGS7y7DQYu5JhjQbY8giF4_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108" y="7445028"/>
            <a:ext cx="792088" cy="16989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017912" y="1691680"/>
            <a:ext cx="3840088" cy="64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2" name="Rechthoek 1"/>
          <p:cNvSpPr/>
          <p:nvPr/>
        </p:nvSpPr>
        <p:spPr>
          <a:xfrm>
            <a:off x="2852936" y="1662186"/>
            <a:ext cx="3429000" cy="923330"/>
          </a:xfrm>
          <a:prstGeom prst="rect">
            <a:avLst/>
          </a:prstGeom>
        </p:spPr>
        <p:txBody>
          <a:bodyPr>
            <a:spAutoFit/>
          </a:bodyPr>
          <a:lstStyle/>
          <a:p>
            <a:r>
              <a:rPr lang="nl-NL" dirty="0" smtClean="0">
                <a:solidFill>
                  <a:srgbClr val="000000"/>
                </a:solidFill>
                <a:latin typeface="Arial" panose="020B0604020202020204" pitchFamily="34" charset="0"/>
              </a:rPr>
              <a:t>Bessen.</a:t>
            </a:r>
            <a:endParaRPr lang="nl-NL" dirty="0"/>
          </a:p>
          <a:p>
            <a:r>
              <a:rPr lang="nl-NL" dirty="0"/>
              <a:t/>
            </a:r>
            <a:br>
              <a:rPr lang="nl-NL" dirty="0"/>
            </a:br>
            <a:endParaRPr lang="nl-NL" dirty="0"/>
          </a:p>
        </p:txBody>
      </p:sp>
      <p:sp>
        <p:nvSpPr>
          <p:cNvPr id="3" name="Rechthoek 2"/>
          <p:cNvSpPr/>
          <p:nvPr/>
        </p:nvSpPr>
        <p:spPr>
          <a:xfrm>
            <a:off x="548680" y="2195736"/>
            <a:ext cx="6192688" cy="4462760"/>
          </a:xfrm>
          <a:prstGeom prst="rect">
            <a:avLst/>
          </a:prstGeom>
        </p:spPr>
        <p:txBody>
          <a:bodyPr wrap="square">
            <a:spAutoFit/>
          </a:bodyPr>
          <a:lstStyle/>
          <a:p>
            <a:pPr>
              <a:spcAft>
                <a:spcPts val="1200"/>
              </a:spcAft>
            </a:pPr>
            <a:r>
              <a:rPr lang="nl-NL" dirty="0">
                <a:solidFill>
                  <a:srgbClr val="595959"/>
                </a:solidFill>
                <a:latin typeface="Arial" panose="020B0604020202020204" pitchFamily="34" charset="0"/>
              </a:rPr>
              <a:t>Ga eens op zoek naar een boom of struik waar besjes aan zitten. De kabouters zien ze soms volop in het bos, maar ze eten er niet van. De meeste besjes zijn niet voor kabouters of mensen, maar wel voor vogels.</a:t>
            </a:r>
            <a:endParaRPr lang="nl-NL" dirty="0"/>
          </a:p>
          <a:p>
            <a:pPr>
              <a:spcAft>
                <a:spcPts val="1200"/>
              </a:spcAft>
            </a:pPr>
            <a:r>
              <a:rPr lang="nl-NL" dirty="0">
                <a:solidFill>
                  <a:srgbClr val="595959"/>
                </a:solidFill>
                <a:latin typeface="Arial" panose="020B0604020202020204" pitchFamily="34" charset="0"/>
              </a:rPr>
              <a:t/>
            </a:r>
            <a:br>
              <a:rPr lang="nl-NL" dirty="0">
                <a:solidFill>
                  <a:srgbClr val="595959"/>
                </a:solidFill>
                <a:latin typeface="Arial" panose="020B0604020202020204" pitchFamily="34" charset="0"/>
              </a:rPr>
            </a:br>
            <a:r>
              <a:rPr lang="nl-NL" i="1" dirty="0">
                <a:solidFill>
                  <a:srgbClr val="FF0000"/>
                </a:solidFill>
                <a:latin typeface="Arial" panose="020B0604020202020204" pitchFamily="34" charset="0"/>
              </a:rPr>
              <a:t>Welke kleur heeft de bes? </a:t>
            </a:r>
            <a:endParaRPr lang="nl-NL" dirty="0"/>
          </a:p>
          <a:p>
            <a:pPr>
              <a:spcAft>
                <a:spcPts val="1200"/>
              </a:spcAft>
            </a:pPr>
            <a:r>
              <a:rPr lang="nl-NL" i="1" dirty="0">
                <a:solidFill>
                  <a:srgbClr val="FF0000"/>
                </a:solidFill>
                <a:latin typeface="Arial" panose="020B0604020202020204" pitchFamily="34" charset="0"/>
              </a:rPr>
              <a:t>Kunnen jullie ook verschillende bessen vinden?</a:t>
            </a:r>
            <a:endParaRPr lang="nl-NL" dirty="0"/>
          </a:p>
          <a:p>
            <a:pPr>
              <a:spcAft>
                <a:spcPts val="1200"/>
              </a:spcAft>
            </a:pPr>
            <a:r>
              <a:rPr lang="nl-NL" dirty="0">
                <a:solidFill>
                  <a:srgbClr val="595959"/>
                </a:solidFill>
                <a:latin typeface="Arial" panose="020B0604020202020204" pitchFamily="34" charset="0"/>
              </a:rPr>
              <a:t>Laat een groot iemand een besje open snijden. </a:t>
            </a:r>
            <a:r>
              <a:rPr lang="nl-NL" dirty="0">
                <a:solidFill>
                  <a:srgbClr val="FF0000"/>
                </a:solidFill>
                <a:latin typeface="Arial" panose="020B0604020202020204" pitchFamily="34" charset="0"/>
              </a:rPr>
              <a:t>Wat zit erin?</a:t>
            </a:r>
            <a:endParaRPr lang="nl-NL" dirty="0"/>
          </a:p>
          <a:p>
            <a:pPr>
              <a:spcAft>
                <a:spcPts val="1200"/>
              </a:spcAft>
            </a:pPr>
            <a:r>
              <a:rPr lang="nl-NL" i="1" dirty="0">
                <a:solidFill>
                  <a:srgbClr val="FF0000"/>
                </a:solidFill>
                <a:latin typeface="Arial" panose="020B0604020202020204" pitchFamily="34" charset="0"/>
              </a:rPr>
              <a:t>Welke dieren snoepen graag van de bessen? Mogen wij dat ook?</a:t>
            </a:r>
            <a:endParaRPr lang="nl-NL" dirty="0"/>
          </a:p>
          <a:p>
            <a:r>
              <a:rPr lang="nl-NL" dirty="0"/>
              <a:t/>
            </a:r>
            <a:br>
              <a:rPr lang="nl-NL" dirty="0"/>
            </a:br>
            <a:endParaRPr lang="nl-NL" dirty="0"/>
          </a:p>
        </p:txBody>
      </p:sp>
      <p:pic>
        <p:nvPicPr>
          <p:cNvPr id="4098" name="Picture 2" descr="https://lh7-us.googleusercontent.com/-1QtoFHMjrzMkmJZMWHDM_ztl_KDEYYTeFhkGm4bVqM_GhnTgQ9UqLc5EjBnzL30lV9XLVagWliIqgS79IivcuGTwkYZGu-muGZx6o7ihJRPa_t0_gh4MRLN4P2UfilWX3CnBImjh7Vhk4Iy2R4rDuIUnw=s2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236" y="428514"/>
            <a:ext cx="1944051" cy="15118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7-us.googleusercontent.com/4NZSrYgwkPXVlUbivFC6MkngmmhebbHotb6ciODkvFCydaRE_KYXIx81dYS5m1yRde7hawLFoNo4ZaND9X-GQg6SeXBoX3wwNtvWM81Vtmcp5tRfZ8R7KO4TJl6CN_RJ4WgBaeCD3gWOVgXDsZckNXZhf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 y="0"/>
            <a:ext cx="6869351"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c3HEwYKBuSacPCqhFq27PvJEHEL1QMb8Y-29dvOu_yU3je9BZbQLydvh3yxTxFlSzRpbyhElhUzfTlGsYSzXfnOOLlJYFren17AB0jtw8uaKjVxyFdAp5rue_98au-NVTFwemWp2JrGrXmF__YEdvvY1h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7445028"/>
            <a:ext cx="809975" cy="16989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iRCHm9lq6H5Ugnic_PQKFAXB7CNQJcY8pprF-I1AHiQtbL9xWkq7IF9hxbIEeAz1mKruz4xquOSR8xfe8HBZdjoAmowRqwiAzjlDtT7excLfmCAOViDbfTX8g7hJ6DiO_DdGS7y7DQYu5JhjQbY8giF4_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108" y="7445028"/>
            <a:ext cx="792088" cy="16989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017912" y="1691680"/>
            <a:ext cx="3840088" cy="64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4" name="Rechthoek 3"/>
          <p:cNvSpPr/>
          <p:nvPr/>
        </p:nvSpPr>
        <p:spPr>
          <a:xfrm>
            <a:off x="2493138" y="1418257"/>
            <a:ext cx="3429000" cy="923330"/>
          </a:xfrm>
          <a:prstGeom prst="rect">
            <a:avLst/>
          </a:prstGeom>
        </p:spPr>
        <p:txBody>
          <a:bodyPr>
            <a:spAutoFit/>
          </a:bodyPr>
          <a:lstStyle/>
          <a:p>
            <a:r>
              <a:rPr lang="nl-NL" dirty="0">
                <a:solidFill>
                  <a:srgbClr val="000000"/>
                </a:solidFill>
                <a:latin typeface="Arial" panose="020B0604020202020204" pitchFamily="34" charset="0"/>
              </a:rPr>
              <a:t>Hoe dik is de boom?</a:t>
            </a:r>
            <a:endParaRPr lang="nl-NL" dirty="0"/>
          </a:p>
          <a:p>
            <a:r>
              <a:rPr lang="nl-NL" dirty="0"/>
              <a:t/>
            </a:r>
            <a:br>
              <a:rPr lang="nl-NL" dirty="0"/>
            </a:br>
            <a:endParaRPr lang="nl-NL" dirty="0"/>
          </a:p>
        </p:txBody>
      </p:sp>
      <p:sp>
        <p:nvSpPr>
          <p:cNvPr id="5" name="Rechthoek 4"/>
          <p:cNvSpPr/>
          <p:nvPr/>
        </p:nvSpPr>
        <p:spPr>
          <a:xfrm>
            <a:off x="305272" y="2063621"/>
            <a:ext cx="6436096" cy="4985980"/>
          </a:xfrm>
          <a:prstGeom prst="rect">
            <a:avLst/>
          </a:prstGeom>
        </p:spPr>
        <p:txBody>
          <a:bodyPr wrap="square">
            <a:spAutoFit/>
          </a:bodyPr>
          <a:lstStyle/>
          <a:p>
            <a:pPr>
              <a:spcAft>
                <a:spcPts val="1200"/>
              </a:spcAft>
            </a:pPr>
            <a:r>
              <a:rPr lang="nl-NL" dirty="0">
                <a:solidFill>
                  <a:srgbClr val="595959"/>
                </a:solidFill>
                <a:latin typeface="Arial" panose="020B0604020202020204" pitchFamily="34" charset="0"/>
              </a:rPr>
              <a:t>De kabouter wil graag weten hoe dik een boom is. Zoek nu de dikste boom </a:t>
            </a:r>
            <a:r>
              <a:rPr lang="nl-NL" dirty="0" smtClean="0">
                <a:solidFill>
                  <a:srgbClr val="595959"/>
                </a:solidFill>
                <a:latin typeface="Arial" panose="020B0604020202020204" pitchFamily="34" charset="0"/>
              </a:rPr>
              <a:t>uit!</a:t>
            </a:r>
            <a:br>
              <a:rPr lang="nl-NL" dirty="0" smtClean="0">
                <a:solidFill>
                  <a:srgbClr val="595959"/>
                </a:solidFill>
                <a:latin typeface="Arial" panose="020B0604020202020204" pitchFamily="34" charset="0"/>
              </a:rPr>
            </a:br>
            <a:r>
              <a:rPr lang="nl-NL" i="1" dirty="0" smtClean="0">
                <a:solidFill>
                  <a:srgbClr val="FF0000"/>
                </a:solidFill>
                <a:latin typeface="Arial" panose="020B0604020202020204" pitchFamily="34" charset="0"/>
              </a:rPr>
              <a:t>Hoe </a:t>
            </a:r>
            <a:r>
              <a:rPr lang="nl-NL" i="1" dirty="0">
                <a:solidFill>
                  <a:srgbClr val="FF0000"/>
                </a:solidFill>
                <a:latin typeface="Arial" panose="020B0604020202020204" pitchFamily="34" charset="0"/>
              </a:rPr>
              <a:t>kunnen we dat nu meten? Heeft iemand een idee?</a:t>
            </a:r>
            <a:endParaRPr lang="nl-NL" dirty="0"/>
          </a:p>
          <a:p>
            <a:pPr>
              <a:spcAft>
                <a:spcPts val="1200"/>
              </a:spcAft>
            </a:pPr>
            <a:r>
              <a:rPr lang="nl-NL" dirty="0">
                <a:solidFill>
                  <a:srgbClr val="000000"/>
                </a:solidFill>
                <a:latin typeface="Arial" panose="020B0604020202020204" pitchFamily="34" charset="0"/>
              </a:rPr>
              <a:t>De kabouters doen het heel slim. Ze gaan om de boom staan, houden elkaars handen vast. Hun armen spreiden ze helemaal uit. Dan gaan ze kijken of ze er precies omheen passen. Als er te weinig kabouters zijn, vragen ze er een paar bij</a:t>
            </a:r>
            <a:r>
              <a:rPr lang="nl-NL" dirty="0" smtClean="0">
                <a:solidFill>
                  <a:srgbClr val="000000"/>
                </a:solidFill>
                <a:latin typeface="Arial" panose="020B0604020202020204" pitchFamily="34" charset="0"/>
              </a:rPr>
              <a:t>. Zijn </a:t>
            </a:r>
            <a:r>
              <a:rPr lang="nl-NL" dirty="0">
                <a:solidFill>
                  <a:srgbClr val="000000"/>
                </a:solidFill>
                <a:latin typeface="Arial" panose="020B0604020202020204" pitchFamily="34" charset="0"/>
              </a:rPr>
              <a:t>het er te veel, dan gaan er een paar kabouters uit de kring. Die kunnen dan gelijk tellen hoeveel kabouters dik de boom is. </a:t>
            </a:r>
            <a:r>
              <a:rPr lang="nl-NL" dirty="0" smtClean="0">
                <a:solidFill>
                  <a:srgbClr val="000000"/>
                </a:solidFill>
                <a:latin typeface="Arial" panose="020B0604020202020204" pitchFamily="34" charset="0"/>
              </a:rPr>
              <a:t/>
            </a:r>
            <a:br>
              <a:rPr lang="nl-NL" dirty="0" smtClean="0">
                <a:solidFill>
                  <a:srgbClr val="000000"/>
                </a:solidFill>
                <a:latin typeface="Arial" panose="020B0604020202020204" pitchFamily="34" charset="0"/>
              </a:rPr>
            </a:br>
            <a:r>
              <a:rPr lang="nl-NL" i="1" dirty="0" smtClean="0">
                <a:solidFill>
                  <a:srgbClr val="FF0000"/>
                </a:solidFill>
                <a:latin typeface="Arial" panose="020B0604020202020204" pitchFamily="34" charset="0"/>
              </a:rPr>
              <a:t>Hoeveel </a:t>
            </a:r>
            <a:r>
              <a:rPr lang="nl-NL" i="1" dirty="0">
                <a:solidFill>
                  <a:srgbClr val="FF0000"/>
                </a:solidFill>
                <a:latin typeface="Arial" panose="020B0604020202020204" pitchFamily="34" charset="0"/>
              </a:rPr>
              <a:t>kinderen kunnen er om </a:t>
            </a:r>
            <a:r>
              <a:rPr lang="nl-NL" i="1" dirty="0" smtClean="0">
                <a:solidFill>
                  <a:srgbClr val="FF0000"/>
                </a:solidFill>
                <a:latin typeface="Arial" panose="020B0604020202020204" pitchFamily="34" charset="0"/>
              </a:rPr>
              <a:t>de </a:t>
            </a:r>
            <a:r>
              <a:rPr lang="nl-NL" i="1" dirty="0">
                <a:solidFill>
                  <a:srgbClr val="FF0000"/>
                </a:solidFill>
                <a:latin typeface="Arial" panose="020B0604020202020204" pitchFamily="34" charset="0"/>
              </a:rPr>
              <a:t>boom heen?</a:t>
            </a:r>
            <a:br>
              <a:rPr lang="nl-NL" i="1" dirty="0">
                <a:solidFill>
                  <a:srgbClr val="FF0000"/>
                </a:solidFill>
                <a:latin typeface="Arial" panose="020B0604020202020204" pitchFamily="34" charset="0"/>
              </a:rPr>
            </a:br>
            <a:r>
              <a:rPr lang="nl-NL" i="1" dirty="0">
                <a:solidFill>
                  <a:srgbClr val="FF0000"/>
                </a:solidFill>
                <a:latin typeface="Arial" panose="020B0604020202020204" pitchFamily="34" charset="0"/>
              </a:rPr>
              <a:t>Kunnen jullie dit ook meten met alleen maar </a:t>
            </a:r>
            <a:r>
              <a:rPr lang="nl-NL" i="1" dirty="0" smtClean="0">
                <a:solidFill>
                  <a:srgbClr val="FF0000"/>
                </a:solidFill>
                <a:latin typeface="Arial" panose="020B0604020202020204" pitchFamily="34" charset="0"/>
              </a:rPr>
              <a:t>handen</a:t>
            </a:r>
            <a:r>
              <a:rPr lang="nl-NL" i="1" dirty="0" smtClean="0">
                <a:solidFill>
                  <a:srgbClr val="FF0000"/>
                </a:solidFill>
                <a:latin typeface="Arial" panose="020B0604020202020204" pitchFamily="34" charset="0"/>
              </a:rPr>
              <a:t>? Voel </a:t>
            </a:r>
            <a:r>
              <a:rPr lang="nl-NL" i="1" dirty="0">
                <a:solidFill>
                  <a:srgbClr val="FF0000"/>
                </a:solidFill>
                <a:latin typeface="Arial" panose="020B0604020202020204" pitchFamily="34" charset="0"/>
              </a:rPr>
              <a:t>ook maar eens aan de schors. Voelt dat ruw of zacht? </a:t>
            </a:r>
            <a:br>
              <a:rPr lang="nl-NL" i="1" dirty="0">
                <a:solidFill>
                  <a:srgbClr val="FF0000"/>
                </a:solidFill>
                <a:latin typeface="Arial" panose="020B0604020202020204" pitchFamily="34" charset="0"/>
              </a:rPr>
            </a:br>
            <a:r>
              <a:rPr lang="nl-NL" i="1" dirty="0">
                <a:solidFill>
                  <a:srgbClr val="FF0000"/>
                </a:solidFill>
                <a:latin typeface="Arial" panose="020B0604020202020204" pitchFamily="34" charset="0"/>
              </a:rPr>
              <a:t>Voel ook eens aan je wang. Wat is zachter? </a:t>
            </a:r>
            <a:endParaRPr lang="nl-NL" dirty="0"/>
          </a:p>
          <a:p>
            <a:r>
              <a:rPr lang="nl-NL" dirty="0"/>
              <a:t/>
            </a:r>
            <a:br>
              <a:rPr lang="nl-NL" dirty="0"/>
            </a:br>
            <a:endParaRPr lang="nl-NL" dirty="0"/>
          </a:p>
        </p:txBody>
      </p:sp>
      <p:pic>
        <p:nvPicPr>
          <p:cNvPr id="5122" name="Picture 2" descr="https://lh7-us.googleusercontent.com/OHB9eZFhjDzHnOW-L3aRLz1LD1mjPZr_7ZDpPSeKgNrETgLpcOUWvLwzL366rznfKzeMfsKH9k60nghlp6K3YcS5U1WHWkYd18ysCT2dXMTphkEylTMtMgLjvPUnFEEYwlMEsqx6ZcqeIavK7M2DfUvrkA=s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956" y="444490"/>
            <a:ext cx="1433413" cy="1465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55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7-us.googleusercontent.com/4NZSrYgwkPXVlUbivFC6MkngmmhebbHotb6ciODkvFCydaRE_KYXIx81dYS5m1yRde7hawLFoNo4ZaND9X-GQg6SeXBoX3wwNtvWM81Vtmcp5tRfZ8R7KO4TJl6CN_RJ4WgBaeCD3gWOVgXDsZckNXZhfg=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 y="0"/>
            <a:ext cx="6869351" cy="914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us.googleusercontent.com/c3HEwYKBuSacPCqhFq27PvJEHEL1QMb8Y-29dvOu_yU3je9BZbQLydvh3yxTxFlSzRpbyhElhUzfTlGsYSzXfnOOLlJYFren17AB0jtw8uaKjVxyFdAp5rue_98au-NVTFwemWp2JrGrXmF__YEdvvY1h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7445028"/>
            <a:ext cx="809975" cy="16989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iRCHm9lq6H5Ugnic_PQKFAXB7CNQJcY8pprF-I1AHiQtbL9xWkq7IF9hxbIEeAz1mKruz4xquOSR8xfe8HBZdjoAmowRqwiAzjlDtT7excLfmCAOViDbfTX8g7hJ6DiO_DdGS7y7DQYu5JhjQbY8giF4_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9108" y="7445028"/>
            <a:ext cx="792088" cy="16989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017912" y="1691680"/>
            <a:ext cx="3840088" cy="64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2" name="Rechthoek 1"/>
          <p:cNvSpPr/>
          <p:nvPr/>
        </p:nvSpPr>
        <p:spPr>
          <a:xfrm>
            <a:off x="2924944" y="1722619"/>
            <a:ext cx="3429000" cy="923330"/>
          </a:xfrm>
          <a:prstGeom prst="rect">
            <a:avLst/>
          </a:prstGeom>
        </p:spPr>
        <p:txBody>
          <a:bodyPr>
            <a:spAutoFit/>
          </a:bodyPr>
          <a:lstStyle/>
          <a:p>
            <a:r>
              <a:rPr lang="nl-NL" dirty="0" smtClean="0">
                <a:solidFill>
                  <a:srgbClr val="000000"/>
                </a:solidFill>
                <a:latin typeface="Arial" panose="020B0604020202020204" pitchFamily="34" charset="0"/>
              </a:rPr>
              <a:t>Het weerbericht.</a:t>
            </a:r>
            <a:endParaRPr lang="nl-NL" dirty="0"/>
          </a:p>
          <a:p>
            <a:r>
              <a:rPr lang="nl-NL" dirty="0"/>
              <a:t/>
            </a:r>
            <a:br>
              <a:rPr lang="nl-NL" dirty="0"/>
            </a:br>
            <a:endParaRPr lang="nl-NL" dirty="0"/>
          </a:p>
        </p:txBody>
      </p:sp>
      <p:sp>
        <p:nvSpPr>
          <p:cNvPr id="3" name="Rechthoek 2"/>
          <p:cNvSpPr/>
          <p:nvPr/>
        </p:nvSpPr>
        <p:spPr>
          <a:xfrm>
            <a:off x="404664" y="2341587"/>
            <a:ext cx="6264696" cy="3724096"/>
          </a:xfrm>
          <a:prstGeom prst="rect">
            <a:avLst/>
          </a:prstGeom>
        </p:spPr>
        <p:txBody>
          <a:bodyPr wrap="square">
            <a:spAutoFit/>
          </a:bodyPr>
          <a:lstStyle/>
          <a:p>
            <a:pPr>
              <a:spcAft>
                <a:spcPts val="1200"/>
              </a:spcAft>
            </a:pPr>
            <a:r>
              <a:rPr lang="nl-NL" dirty="0">
                <a:solidFill>
                  <a:srgbClr val="595959"/>
                </a:solidFill>
                <a:latin typeface="Arial" panose="020B0604020202020204" pitchFamily="34" charset="0"/>
              </a:rPr>
              <a:t>De kabouters kijken iedere dag omhoog hoe het weer is. Als het regent blijven ze lekker binnen! Als het stormt gaan ze ook niet graag naar buiten, vliegen ze zo de lucht in.</a:t>
            </a:r>
            <a:endParaRPr lang="nl-NL" dirty="0"/>
          </a:p>
          <a:p>
            <a:pPr>
              <a:spcAft>
                <a:spcPts val="1200"/>
              </a:spcAft>
            </a:pPr>
            <a:r>
              <a:rPr lang="nl-NL" i="1" dirty="0">
                <a:solidFill>
                  <a:srgbClr val="FF0000"/>
                </a:solidFill>
                <a:latin typeface="Arial" panose="020B0604020202020204" pitchFamily="34" charset="0"/>
              </a:rPr>
              <a:t>Wat voor weer is het vandaag? Leg de juiste kaartjes maar </a:t>
            </a:r>
            <a:r>
              <a:rPr lang="nl-NL" i="1" dirty="0" smtClean="0">
                <a:solidFill>
                  <a:srgbClr val="FF0000"/>
                </a:solidFill>
                <a:latin typeface="Arial" panose="020B0604020202020204" pitchFamily="34" charset="0"/>
              </a:rPr>
              <a:t>neer.</a:t>
            </a:r>
            <a:br>
              <a:rPr lang="nl-NL" i="1" dirty="0" smtClean="0">
                <a:solidFill>
                  <a:srgbClr val="FF0000"/>
                </a:solidFill>
                <a:latin typeface="Arial" panose="020B0604020202020204" pitchFamily="34" charset="0"/>
              </a:rPr>
            </a:br>
            <a:r>
              <a:rPr lang="nl-NL" i="1" dirty="0" smtClean="0">
                <a:solidFill>
                  <a:srgbClr val="FF0000"/>
                </a:solidFill>
                <a:latin typeface="Arial" panose="020B0604020202020204" pitchFamily="34" charset="0"/>
              </a:rPr>
              <a:t>Is </a:t>
            </a:r>
            <a:r>
              <a:rPr lang="nl-NL" i="1" dirty="0">
                <a:solidFill>
                  <a:srgbClr val="FF0000"/>
                </a:solidFill>
                <a:latin typeface="Arial" panose="020B0604020202020204" pitchFamily="34" charset="0"/>
              </a:rPr>
              <a:t>het vandaag </a:t>
            </a:r>
            <a:r>
              <a:rPr lang="nl-NL" i="1" dirty="0" smtClean="0">
                <a:solidFill>
                  <a:srgbClr val="FF0000"/>
                </a:solidFill>
                <a:latin typeface="Arial" panose="020B0604020202020204" pitchFamily="34" charset="0"/>
              </a:rPr>
              <a:t>koud?</a:t>
            </a:r>
            <a:br>
              <a:rPr lang="nl-NL" i="1" dirty="0" smtClean="0">
                <a:solidFill>
                  <a:srgbClr val="FF0000"/>
                </a:solidFill>
                <a:latin typeface="Arial" panose="020B0604020202020204" pitchFamily="34" charset="0"/>
              </a:rPr>
            </a:br>
            <a:r>
              <a:rPr lang="nl-NL" i="1" dirty="0" smtClean="0">
                <a:solidFill>
                  <a:srgbClr val="FF0000"/>
                </a:solidFill>
                <a:latin typeface="Arial" panose="020B0604020202020204" pitchFamily="34" charset="0"/>
              </a:rPr>
              <a:t>Hebben </a:t>
            </a:r>
            <a:r>
              <a:rPr lang="nl-NL" i="1" dirty="0">
                <a:solidFill>
                  <a:srgbClr val="FF0000"/>
                </a:solidFill>
                <a:latin typeface="Arial" panose="020B0604020202020204" pitchFamily="34" charset="0"/>
              </a:rPr>
              <a:t>jullie warme kleren aan? </a:t>
            </a:r>
            <a:r>
              <a:rPr lang="nl-NL" i="1" dirty="0" smtClean="0">
                <a:solidFill>
                  <a:srgbClr val="FF0000"/>
                </a:solidFill>
                <a:latin typeface="Arial" panose="020B0604020202020204" pitchFamily="34" charset="0"/>
              </a:rPr>
              <a:t/>
            </a:r>
            <a:br>
              <a:rPr lang="nl-NL" i="1" dirty="0" smtClean="0">
                <a:solidFill>
                  <a:srgbClr val="FF0000"/>
                </a:solidFill>
                <a:latin typeface="Arial" panose="020B0604020202020204" pitchFamily="34" charset="0"/>
              </a:rPr>
            </a:br>
            <a:r>
              <a:rPr lang="nl-NL" i="1" dirty="0" smtClean="0">
                <a:solidFill>
                  <a:srgbClr val="FF0000"/>
                </a:solidFill>
                <a:latin typeface="Arial" panose="020B0604020202020204" pitchFamily="34" charset="0"/>
              </a:rPr>
              <a:t>Wat </a:t>
            </a:r>
            <a:r>
              <a:rPr lang="nl-NL" i="1" dirty="0">
                <a:solidFill>
                  <a:srgbClr val="FF0000"/>
                </a:solidFill>
                <a:latin typeface="Arial" panose="020B0604020202020204" pitchFamily="34" charset="0"/>
              </a:rPr>
              <a:t>heb je allemaal </a:t>
            </a:r>
            <a:r>
              <a:rPr lang="nl-NL" i="1" dirty="0" smtClean="0">
                <a:solidFill>
                  <a:srgbClr val="FF0000"/>
                </a:solidFill>
                <a:latin typeface="Arial" panose="020B0604020202020204" pitchFamily="34" charset="0"/>
              </a:rPr>
              <a:t>aan?</a:t>
            </a:r>
            <a:br>
              <a:rPr lang="nl-NL" i="1" dirty="0" smtClean="0">
                <a:solidFill>
                  <a:srgbClr val="FF0000"/>
                </a:solidFill>
                <a:latin typeface="Arial" panose="020B0604020202020204" pitchFamily="34" charset="0"/>
              </a:rPr>
            </a:br>
            <a:r>
              <a:rPr lang="nl-NL" i="1" dirty="0" smtClean="0">
                <a:solidFill>
                  <a:srgbClr val="FF0000"/>
                </a:solidFill>
                <a:latin typeface="Arial" panose="020B0604020202020204" pitchFamily="34" charset="0"/>
              </a:rPr>
              <a:t>Waait </a:t>
            </a:r>
            <a:r>
              <a:rPr lang="nl-NL" i="1" dirty="0">
                <a:solidFill>
                  <a:srgbClr val="FF0000"/>
                </a:solidFill>
                <a:latin typeface="Arial" panose="020B0604020202020204" pitchFamily="34" charset="0"/>
              </a:rPr>
              <a:t>het vandaag? Pak maar eens een lintje. Gaat het wapperen?</a:t>
            </a:r>
            <a:endParaRPr lang="nl-NL" dirty="0"/>
          </a:p>
          <a:p>
            <a:r>
              <a:rPr lang="nl-NL" dirty="0"/>
              <a:t/>
            </a:r>
            <a:br>
              <a:rPr lang="nl-NL" dirty="0"/>
            </a:br>
            <a:endParaRPr lang="nl-NL" dirty="0"/>
          </a:p>
        </p:txBody>
      </p:sp>
      <p:pic>
        <p:nvPicPr>
          <p:cNvPr id="6148" name="Picture 4" descr="https://lh7-us.googleusercontent.com/ivS6Vy023-i5BTW698spiW59lDX21lRkhuS9gDPtlkLycM0-hp3Z3JGiAQa2817z35G06NTnjGV44IDv6jSZdjB-pSezRTJu_ys1Oqy0ZmI8vJDuL3HI2iLX_vA4lWkuPuDOhCNw3hNVqoOw0ObKU3y-fg=s2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7869" y="191379"/>
            <a:ext cx="1773362" cy="1621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32656" y="975380"/>
            <a:ext cx="28803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p:cNvSpPr/>
          <p:nvPr/>
        </p:nvSpPr>
        <p:spPr>
          <a:xfrm>
            <a:off x="332656" y="3554873"/>
            <a:ext cx="28803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3363560" y="3563888"/>
            <a:ext cx="28803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3356992" y="6206701"/>
            <a:ext cx="28803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332656" y="6228184"/>
            <a:ext cx="28803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3367899" y="975380"/>
            <a:ext cx="2880320"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2" name="Picture 4" descr="https://lh7-us.googleusercontent.com/ivS6Vy023-i5BTW698spiW59lDX21lRkhuS9gDPtlkLycM0-hp3Z3JGiAQa2817z35G06NTnjGV44IDv6jSZdjB-pSezRTJu_ys1Oqy0ZmI8vJDuL3HI2iLX_vA4lWkuPuDOhCNw3hNVqoOw0ObKU3y-f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57" y="1224803"/>
            <a:ext cx="2132318" cy="19494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lh7-us.googleusercontent.com/08dgs0yGFXnInlBDodtdZB1E_mOFmzT2ZnaSY9GJl8qMkXwoSdFor0zASwO_4lAIYQvj4tm9UqxMbrGBqyzEpOGwZe5boZ_t-R5esQY1o-ysoq0a8pcpuATrrN6Yv_cBKSFnBFrB26T4OztmVU1uVq58Sg=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27" y="3851920"/>
            <a:ext cx="2127747"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lh7-us.googleusercontent.com/a05T8Sdlk-61G08h3aL9oAaSHD_DOofRmdlXYJkY0wtfXG8F1rEXT9JUoneT784yMYtvLFysgQD5SX0U577yUf_3_hjp8IOVrNTlyHJRwQAgDiHdRcYZAyWuomEw3FPf_F1sGvKRoJ4Rd9Iyy8913FouhQ=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032" y="1226916"/>
            <a:ext cx="2160240" cy="1947312"/>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lh7-us.googleusercontent.com/7W1UzB9N8fBr-Ox5eN6gi-lRJG1Y-A7-GhFFn1thyyqQlGhHjcL6G4xsk-QbP5FHOMiq7m8UM3LnOthbaoqFOSWAuakxmFcNV79egb23McAdQJz0f-DTmeNJFRbm4cdz1uFKrlyjnRSMF0PtpKoFvTEjfA=s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152" y="6516216"/>
            <a:ext cx="209782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lh7-us.googleusercontent.com/Noz6i3oopWdoP93Rk6cWGGcEXgG85QMpBkvGqMMHgFLv5HyGM7jrDlZiJ8ybFBV5ZJZ1ckrN8ZwV409_Ukw8nsfqukvCOhaI7xYxHoh5dVd64SmKAOamc9IJfekLeof03efkGE5IsnPGNOH3EaDaeCl1ug=s20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032" y="3854371"/>
            <a:ext cx="2160240" cy="1875098"/>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s://lh7-us.googleusercontent.com/wPOa83nr-3URpcYy0AxsAZ3_TvaUB87U1ThcPBfkU8gvteE8chlJ-wkhzyBvIrsXQswqCrIZfYakkCkFlK0XY5LaLawAbiNmwAYMJSFWW45_xuNRrFQYo6ot11YvQqbUXyr8l5L0AlS8f_-hPwjdnQFdBg=s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032" y="6516216"/>
            <a:ext cx="216024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6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7-us.googleusercontent.com/ou2J5dGNl1XYAt9i_I5r-RFizWoYcUuHBVN3VEHdWGi9Bv5UdC0mm9gT9fTayc_C71NMR3zE3oFgoJy53t88gS80RP4dKcjHwLwCWHvViaH9Gfa1S9vTfGIe4HWEXeO5V7DpSc38pCNxszUwTB85iKjQn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 y="0"/>
            <a:ext cx="685867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0" y="8388424"/>
            <a:ext cx="6858000" cy="755576"/>
          </a:xfrm>
          <a:prstGeom prst="rect">
            <a:avLst/>
          </a:prstGeom>
          <a:solidFill>
            <a:srgbClr val="F8E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96" name="Picture 4" descr="https://lh7-us.googleusercontent.com/kS3XqRDEvTniM4hUZPZb5RQSnUNlgZbMMb8S9zKeTG88abiTLebXKZUoSradWz9p_fTnzmXZU2BnsKJ4W74UhaOHL3EylqzkmXgS_d1m4iGCVPoB3v1PEEXCwaZCCi_pU-kyN92R-7tRwO6tEbocz1tEeA=s20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48" y="7159301"/>
            <a:ext cx="1053207" cy="19846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lh7-us.googleusercontent.com/JIeUzp3DX_6VJ8D_ranSgE3l4YICCD464BuVaqfReQtUx9U1wTroeIZ4Al_iCqRSHa8SWAhGEiGM2sCiBHPGOCdAFD2dQjArovueg7ai6KijHPs3YwxYLi6ZTpGlqo3PimxlYra5RisDcb0EZeFArt5Xvw=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1248" y="7091791"/>
            <a:ext cx="934715" cy="2052209"/>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499002" y="8220670"/>
            <a:ext cx="3859326" cy="923330"/>
          </a:xfrm>
          <a:prstGeom prst="rect">
            <a:avLst/>
          </a:prstGeom>
          <a:noFill/>
        </p:spPr>
        <p:txBody>
          <a:bodyPr wrap="none" lIns="91440" tIns="45720" rIns="91440" bIns="45720">
            <a:spAutoFit/>
          </a:bodyPr>
          <a:lstStyle/>
          <a:p>
            <a:pPr algn="ctr"/>
            <a:r>
              <a:rPr lang="nl-NL"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nl-NL" sz="54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Kabouterpad</a:t>
            </a:r>
            <a:endParaRPr lang="nl-NL"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hthoek 4"/>
          <p:cNvSpPr/>
          <p:nvPr/>
        </p:nvSpPr>
        <p:spPr>
          <a:xfrm>
            <a:off x="1481306" y="323528"/>
            <a:ext cx="4132863" cy="1569660"/>
          </a:xfrm>
          <a:prstGeom prst="rect">
            <a:avLst/>
          </a:prstGeom>
          <a:noFill/>
        </p:spPr>
        <p:txBody>
          <a:bodyPr wrap="none" lIns="91440" tIns="45720" rIns="91440" bIns="45720">
            <a:spAutoFit/>
          </a:bodyPr>
          <a:lstStyle/>
          <a:p>
            <a:pPr algn="ctr"/>
            <a:r>
              <a:rPr lang="nl-NL" sz="9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WINTER</a:t>
            </a:r>
            <a:endParaRPr lang="nl-NL"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8202" name="Picture 10" descr="https://lh7-us.googleusercontent.com/YIczngPYxrbAXy9iAv1MFtnzuBJR05V12_iuU6i5N3Fo-Z1_9bw2AmCQj27PO-vh1DYD00tleIaZ6PWQNAiZ_wFsLj_orKVF8otd1JgcbKxwU7jL-uIsSzmjNlGbd_TmMnLc5kZ9Ma4hZrHAIGCda_ssTQ=s20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8113" y="2585504"/>
            <a:ext cx="1182836" cy="858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4" name="Picture 12" descr="https://lh7-us.googleusercontent.com/WjvdJuFeYwe1CKCMS57rRQitImKS8_Kt40cLaB-MKF-dhKx5jf4qnyB8BYX0JFbqMCx-crntd_-KnhJ_xHgx7PC3lIiZKCu4A9ISWza2c7gBAJdlTkQ5KEYZL1cbeUg3jcblmnZLcW0Z3zBqDpO5eQr1aA=s20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48680" y="4577120"/>
            <a:ext cx="1224136" cy="1195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hthoek 5"/>
          <p:cNvSpPr/>
          <p:nvPr/>
        </p:nvSpPr>
        <p:spPr>
          <a:xfrm>
            <a:off x="1932102" y="2311824"/>
            <a:ext cx="2993128" cy="1754326"/>
          </a:xfrm>
          <a:prstGeom prst="rect">
            <a:avLst/>
          </a:prstGeom>
          <a:noFill/>
        </p:spPr>
        <p:txBody>
          <a:bodyPr wrap="none" lIns="91440" tIns="45720" rIns="91440" bIns="45720">
            <a:spAutoFit/>
          </a:bodyPr>
          <a:lstStyle/>
          <a:p>
            <a:pPr algn="ctr"/>
            <a:r>
              <a:rPr lang="nl-NL"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Naam</a:t>
            </a:r>
          </a:p>
          <a:p>
            <a:pPr algn="ctr"/>
            <a:r>
              <a:rPr lang="nl-NL"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endPar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434914698"/>
      </p:ext>
    </p:extLst>
  </p:cSld>
  <p:clrMapOvr>
    <a:masterClrMapping/>
  </p:clrMapOvr>
</p:sld>
</file>

<file path=ppt/theme/theme1.xml><?xml version="1.0" encoding="utf-8"?>
<a:theme xmlns:a="http://schemas.openxmlformats.org/drawingml/2006/main" name="Metropolitisch">
  <a:themeElements>
    <a:clrScheme name="Metropolitisch">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isch">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isch">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Druppel</Template>
  <TotalTime>1887</TotalTime>
  <Words>314</Words>
  <Application>Microsoft Office PowerPoint</Application>
  <PresentationFormat>Diavoorstelling (4:3)</PresentationFormat>
  <Paragraphs>45</Paragraphs>
  <Slides>8</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8</vt:i4>
      </vt:variant>
    </vt:vector>
  </HeadingPairs>
  <TitlesOfParts>
    <vt:vector size="11" baseType="lpstr">
      <vt:lpstr>Arial</vt:lpstr>
      <vt:lpstr>Calibri Light</vt:lpstr>
      <vt:lpstr>Metropolitisch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Opdracht 1</dc:title>
  <dc:creator>My Acer</dc:creator>
  <cp:lastModifiedBy>hans vdvlugt</cp:lastModifiedBy>
  <cp:revision>44</cp:revision>
  <cp:lastPrinted>2023-11-18T16:21:28Z</cp:lastPrinted>
  <dcterms:created xsi:type="dcterms:W3CDTF">2014-01-19T15:45:44Z</dcterms:created>
  <dcterms:modified xsi:type="dcterms:W3CDTF">2023-11-18T18:16:21Z</dcterms:modified>
</cp:coreProperties>
</file>