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59506EA-C689-4E2F-AF9E-65BD6293CFB4}">
  <a:tblStyle styleId="{559506EA-C689-4E2F-AF9E-65BD6293CFB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93ffe6cf34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93ffe6cf34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93ffe6cf34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93ffe6cf3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063675" cy="5083676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1368600" y="693950"/>
            <a:ext cx="43482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2500"/>
              <a:t>Kleuren zoeken</a:t>
            </a:r>
            <a:endParaRPr b="1" sz="2500"/>
          </a:p>
        </p:txBody>
      </p:sp>
      <p:sp>
        <p:nvSpPr>
          <p:cNvPr id="56" name="Google Shape;56;p13"/>
          <p:cNvSpPr txBox="1"/>
          <p:nvPr/>
        </p:nvSpPr>
        <p:spPr>
          <a:xfrm>
            <a:off x="2616700" y="1085125"/>
            <a:ext cx="4271700" cy="319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1300"/>
              <a:t>Verdeel de groep in kleine groepjes.</a:t>
            </a:r>
            <a:endParaRPr b="1"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1300"/>
              <a:t>Geef ieder groepje een kleurenkaartje.</a:t>
            </a:r>
            <a:endParaRPr b="1"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1300"/>
              <a:t>Zet de timer op 10/15 minuten.</a:t>
            </a:r>
            <a:endParaRPr b="1"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1300"/>
              <a:t>Laat de kinderen nu voorwerpen zoeken in de klas die bij de kleuren passen. Ze mogen maar 1 ding per kleur pakken en niet allemaal dezelfde voorwerpen, zoals potloden bijvoorbeeld.</a:t>
            </a:r>
            <a:endParaRPr b="1"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1300"/>
              <a:t>Wie heeft met zijn groepje alle kleuren gevonden?</a:t>
            </a:r>
            <a:endParaRPr b="1"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1300"/>
              <a:t>Maak wel duidelijke afspraken vooraf, waar ze mogen zoeken.</a:t>
            </a:r>
            <a:endParaRPr b="1"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1300"/>
              <a:t>Na afloop natuurlijk samen alles opruimen.</a:t>
            </a:r>
            <a:endParaRPr b="1" sz="1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Google Shape;61;p14"/>
          <p:cNvGraphicFramePr/>
          <p:nvPr/>
        </p:nvGraphicFramePr>
        <p:xfrm>
          <a:off x="785175" y="514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{559506EA-C689-4E2F-AF9E-65BD6293CFB4}</a:tableStyleId>
              </a:tblPr>
              <a:tblGrid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</a:tblGrid>
              <a:tr h="1232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B45F0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6AA84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2" name="Google Shape;62;p14"/>
          <p:cNvGraphicFramePr/>
          <p:nvPr/>
        </p:nvGraphicFramePr>
        <p:xfrm>
          <a:off x="785175" y="1917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{559506EA-C689-4E2F-AF9E-65BD6293CFB4}</a:tableStyleId>
              </a:tblPr>
              <a:tblGrid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</a:tblGrid>
              <a:tr h="1232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B45F0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6AA84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3" name="Google Shape;63;p14"/>
          <p:cNvGraphicFramePr/>
          <p:nvPr/>
        </p:nvGraphicFramePr>
        <p:xfrm>
          <a:off x="785175" y="3284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{559506EA-C689-4E2F-AF9E-65BD6293CFB4}</a:tableStyleId>
              </a:tblPr>
              <a:tblGrid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</a:tblGrid>
              <a:tr h="1232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B45F0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6AA84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Google Shape;68;p15"/>
          <p:cNvGraphicFramePr/>
          <p:nvPr/>
        </p:nvGraphicFramePr>
        <p:xfrm>
          <a:off x="785175" y="514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{559506EA-C689-4E2F-AF9E-65BD6293CFB4}</a:tableStyleId>
              </a:tblPr>
              <a:tblGrid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</a:tblGrid>
              <a:tr h="1232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B45F0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6AA84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9" name="Google Shape;69;p15"/>
          <p:cNvGraphicFramePr/>
          <p:nvPr/>
        </p:nvGraphicFramePr>
        <p:xfrm>
          <a:off x="785175" y="1917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{559506EA-C689-4E2F-AF9E-65BD6293CFB4}</a:tableStyleId>
              </a:tblPr>
              <a:tblGrid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</a:tblGrid>
              <a:tr h="1232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B45F0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6AA84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0" name="Google Shape;70;p15"/>
          <p:cNvGraphicFramePr/>
          <p:nvPr/>
        </p:nvGraphicFramePr>
        <p:xfrm>
          <a:off x="785175" y="3284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{559506EA-C689-4E2F-AF9E-65BD6293CFB4}</a:tableStyleId>
              </a:tblPr>
              <a:tblGrid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  <a:gridCol w="732350"/>
              </a:tblGrid>
              <a:tr h="1232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B45F0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6AA84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