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62ecc8c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62ecc8c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48c322fe3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48c322fe3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45481e04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845481e04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62ecc8c5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62ecc8c5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8c322fe3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48c322fe3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48c322fe3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48c322fe3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48c322fe3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48c322fe3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4135892">
            <a:off x="5528535" y="527963"/>
            <a:ext cx="1222159" cy="1487519"/>
          </a:xfrm>
          <a:prstGeom prst="rect">
            <a:avLst/>
          </a:prstGeom>
          <a:noFill/>
          <a:ln>
            <a:noFill/>
          </a:ln>
        </p:spPr>
      </p:pic>
      <p:pic>
        <p:nvPicPr>
          <p:cNvPr id="55" name="Google Shape;55;p13"/>
          <p:cNvPicPr preferRelativeResize="0"/>
          <p:nvPr/>
        </p:nvPicPr>
        <p:blipFill>
          <a:blip r:embed="rId4">
            <a:alphaModFix/>
          </a:blip>
          <a:stretch>
            <a:fillRect/>
          </a:stretch>
        </p:blipFill>
        <p:spPr>
          <a:xfrm rot="-7123689">
            <a:off x="6613859" y="2454308"/>
            <a:ext cx="763306" cy="660312"/>
          </a:xfrm>
          <a:prstGeom prst="rect">
            <a:avLst/>
          </a:prstGeom>
          <a:noFill/>
          <a:ln>
            <a:noFill/>
          </a:ln>
        </p:spPr>
      </p:pic>
      <p:pic>
        <p:nvPicPr>
          <p:cNvPr id="56" name="Google Shape;56;p13"/>
          <p:cNvPicPr preferRelativeResize="0"/>
          <p:nvPr/>
        </p:nvPicPr>
        <p:blipFill>
          <a:blip r:embed="rId5">
            <a:alphaModFix/>
          </a:blip>
          <a:stretch>
            <a:fillRect/>
          </a:stretch>
        </p:blipFill>
        <p:spPr>
          <a:xfrm rot="-5872623">
            <a:off x="6865633" y="3292747"/>
            <a:ext cx="884819" cy="1262324"/>
          </a:xfrm>
          <a:prstGeom prst="rect">
            <a:avLst/>
          </a:prstGeom>
          <a:noFill/>
          <a:ln>
            <a:noFill/>
          </a:ln>
        </p:spPr>
      </p:pic>
      <p:sp>
        <p:nvSpPr>
          <p:cNvPr id="57" name="Google Shape;57;p13"/>
          <p:cNvSpPr txBox="1"/>
          <p:nvPr/>
        </p:nvSpPr>
        <p:spPr>
          <a:xfrm rot="-5400000">
            <a:off x="2430875" y="-814650"/>
            <a:ext cx="4444500" cy="67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Een kabouter loopt graag door de herfstbladeren. Dat ritselt zo leuk!</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i="1" lang="nl" sz="2000">
                <a:solidFill>
                  <a:srgbClr val="6AA84F"/>
                </a:solidFill>
              </a:rPr>
              <a:t>Loop er zelf ook maar eens doorheen. Hoor jij het ook?</a:t>
            </a:r>
            <a:endParaRPr i="1" sz="2000">
              <a:solidFill>
                <a:srgbClr val="6AA84F"/>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nl" sz="2000"/>
              <a:t>Raap een paar bladeren op en houdt ze eens tegen het licht.</a:t>
            </a:r>
            <a:endParaRPr sz="2000"/>
          </a:p>
          <a:p>
            <a:pPr indent="0" lvl="0" marL="0" rtl="0" algn="l">
              <a:spcBef>
                <a:spcPts val="0"/>
              </a:spcBef>
              <a:spcAft>
                <a:spcPts val="0"/>
              </a:spcAft>
              <a:buNone/>
            </a:pPr>
            <a:r>
              <a:t/>
            </a:r>
            <a:endParaRPr sz="2000">
              <a:solidFill>
                <a:srgbClr val="FF0000"/>
              </a:solidFill>
            </a:endParaRPr>
          </a:p>
          <a:p>
            <a:pPr indent="0" lvl="0" marL="0" rtl="0" algn="l">
              <a:spcBef>
                <a:spcPts val="0"/>
              </a:spcBef>
              <a:spcAft>
                <a:spcPts val="0"/>
              </a:spcAft>
              <a:buNone/>
            </a:pPr>
            <a:r>
              <a:rPr i="1" lang="nl" sz="2000">
                <a:solidFill>
                  <a:srgbClr val="6AA84F"/>
                </a:solidFill>
              </a:rPr>
              <a:t>Welke kleuren zie je?</a:t>
            </a:r>
            <a:endParaRPr i="1" sz="2000">
              <a:solidFill>
                <a:srgbClr val="6AA84F"/>
              </a:solidFill>
            </a:endParaRPr>
          </a:p>
          <a:p>
            <a:pPr indent="0" lvl="0" marL="0" rtl="0" algn="l">
              <a:spcBef>
                <a:spcPts val="0"/>
              </a:spcBef>
              <a:spcAft>
                <a:spcPts val="0"/>
              </a:spcAft>
              <a:buNone/>
            </a:pPr>
            <a:r>
              <a:rPr i="1" lang="nl" sz="2000">
                <a:solidFill>
                  <a:srgbClr val="6AA84F"/>
                </a:solidFill>
              </a:rPr>
              <a:t>Welke bladeren lijken op elkaar?</a:t>
            </a:r>
            <a:endParaRPr i="1" sz="2000">
              <a:solidFill>
                <a:srgbClr val="6AA84F"/>
              </a:solidFill>
            </a:endParaRPr>
          </a:p>
          <a:p>
            <a:pPr indent="0" lvl="0" marL="0" rtl="0" algn="l">
              <a:spcBef>
                <a:spcPts val="0"/>
              </a:spcBef>
              <a:spcAft>
                <a:spcPts val="0"/>
              </a:spcAft>
              <a:buNone/>
            </a:pPr>
            <a:r>
              <a:rPr i="1" lang="nl" sz="2000">
                <a:solidFill>
                  <a:srgbClr val="6AA84F"/>
                </a:solidFill>
              </a:rPr>
              <a:t>Kun je twee dezelfde blaadjes vinden?</a:t>
            </a:r>
            <a:endParaRPr i="1" sz="2000">
              <a:solidFill>
                <a:srgbClr val="6AA84F"/>
              </a:solidFill>
            </a:endParaRPr>
          </a:p>
          <a:p>
            <a:pPr indent="0" lvl="0" marL="0" rtl="0" algn="l">
              <a:spcBef>
                <a:spcPts val="0"/>
              </a:spcBef>
              <a:spcAft>
                <a:spcPts val="0"/>
              </a:spcAft>
              <a:buNone/>
            </a:pPr>
            <a:r>
              <a:t/>
            </a:r>
            <a:endParaRPr sz="2000">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rot="-5400000">
            <a:off x="5550062" y="924562"/>
            <a:ext cx="2175625" cy="1629600"/>
          </a:xfrm>
          <a:prstGeom prst="rect">
            <a:avLst/>
          </a:prstGeom>
          <a:noFill/>
          <a:ln>
            <a:noFill/>
          </a:ln>
        </p:spPr>
      </p:pic>
      <p:sp>
        <p:nvSpPr>
          <p:cNvPr id="63" name="Google Shape;63;p14"/>
          <p:cNvSpPr txBox="1"/>
          <p:nvPr/>
        </p:nvSpPr>
        <p:spPr>
          <a:xfrm rot="-5400000">
            <a:off x="1374650" y="-930475"/>
            <a:ext cx="4776600" cy="69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200"/>
              <a:t>In deze bak heeft de kabouter een paar van zijn vriendjes bij elkaar. Hij wil graag dat jullie ze leren kennen. Je mag ze gerust over je hand laten lopen. Wel lief doen met ze.</a:t>
            </a:r>
            <a:endParaRPr sz="2200"/>
          </a:p>
          <a:p>
            <a:pPr indent="0" lvl="0" marL="0" rtl="0" algn="l">
              <a:spcBef>
                <a:spcPts val="0"/>
              </a:spcBef>
              <a:spcAft>
                <a:spcPts val="0"/>
              </a:spcAft>
              <a:buNone/>
            </a:pPr>
            <a:r>
              <a:rPr lang="nl" sz="2200"/>
              <a:t>Als het regent kruipen de slakken uit hun huisjes. Met de plantenspuit mag je het zachtjes laten regenen.</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i="1" lang="nl" sz="2200">
                <a:solidFill>
                  <a:srgbClr val="6AA84F"/>
                </a:solidFill>
              </a:rPr>
              <a:t>Komen ze al naar buiten?</a:t>
            </a:r>
            <a:endParaRPr i="1" sz="2200">
              <a:solidFill>
                <a:srgbClr val="6AA84F"/>
              </a:solidFill>
            </a:endParaRPr>
          </a:p>
          <a:p>
            <a:pPr indent="0" lvl="0" marL="0" rtl="0" algn="l">
              <a:spcBef>
                <a:spcPts val="0"/>
              </a:spcBef>
              <a:spcAft>
                <a:spcPts val="0"/>
              </a:spcAft>
              <a:buNone/>
            </a:pPr>
            <a:r>
              <a:rPr i="1" lang="nl" sz="2200">
                <a:solidFill>
                  <a:srgbClr val="6AA84F"/>
                </a:solidFill>
              </a:rPr>
              <a:t>Hoeveel sprieten heeft een slak?</a:t>
            </a:r>
            <a:endParaRPr i="1" sz="2200">
              <a:solidFill>
                <a:srgbClr val="6AA84F"/>
              </a:solidFill>
            </a:endParaRPr>
          </a:p>
          <a:p>
            <a:pPr indent="0" lvl="0" marL="0" rtl="0" algn="l">
              <a:spcBef>
                <a:spcPts val="0"/>
              </a:spcBef>
              <a:spcAft>
                <a:spcPts val="0"/>
              </a:spcAft>
              <a:buNone/>
            </a:pPr>
            <a:r>
              <a:rPr i="1" lang="nl" sz="2200">
                <a:solidFill>
                  <a:srgbClr val="6AA84F"/>
                </a:solidFill>
              </a:rPr>
              <a:t>Wat doet hij ermee?</a:t>
            </a:r>
            <a:endParaRPr i="1" sz="2200">
              <a:solidFill>
                <a:srgbClr val="6AA84F"/>
              </a:solidFill>
            </a:endParaRPr>
          </a:p>
          <a:p>
            <a:pPr indent="0" lvl="0" marL="0" rtl="0" algn="l">
              <a:spcBef>
                <a:spcPts val="0"/>
              </a:spcBef>
              <a:spcAft>
                <a:spcPts val="0"/>
              </a:spcAft>
              <a:buNone/>
            </a:pPr>
            <a:r>
              <a:rPr i="1" lang="nl" sz="2200">
                <a:solidFill>
                  <a:srgbClr val="6AA84F"/>
                </a:solidFill>
              </a:rPr>
              <a:t>Welke kleuren hebben de slakkenhuisjes?</a:t>
            </a:r>
            <a:endParaRPr i="1" sz="2200">
              <a:solidFill>
                <a:srgbClr val="6AA84F"/>
              </a:solidFill>
            </a:endParaRPr>
          </a:p>
        </p:txBody>
      </p:sp>
      <p:pic>
        <p:nvPicPr>
          <p:cNvPr id="64" name="Google Shape;64;p14"/>
          <p:cNvPicPr preferRelativeResize="0"/>
          <p:nvPr/>
        </p:nvPicPr>
        <p:blipFill>
          <a:blip r:embed="rId4">
            <a:alphaModFix/>
          </a:blip>
          <a:stretch>
            <a:fillRect/>
          </a:stretch>
        </p:blipFill>
        <p:spPr>
          <a:xfrm flipH="1" rot="-5400000">
            <a:off x="6230225" y="3232475"/>
            <a:ext cx="1683626" cy="1412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671875" y="486550"/>
            <a:ext cx="36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0" name="Google Shape;70;p15"/>
          <p:cNvSpPr txBox="1"/>
          <p:nvPr/>
        </p:nvSpPr>
        <p:spPr>
          <a:xfrm>
            <a:off x="679625" y="1444200"/>
            <a:ext cx="444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rot="-5399782">
            <a:off x="1731180" y="-997324"/>
            <a:ext cx="4732800" cy="68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300"/>
              <a:t>De eekhoorntjes verzamelen in de herfst hazelnoten en </a:t>
            </a:r>
            <a:r>
              <a:rPr lang="nl" sz="2300"/>
              <a:t>beukennootjes</a:t>
            </a:r>
            <a:r>
              <a:rPr lang="nl" sz="2300"/>
              <a:t> voor de wintertijd. Kabouters verzamelen graag walnoten en kastanjes, want daar kun je leuke spelletjes meedoen.</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i="1" lang="nl" sz="2300">
                <a:solidFill>
                  <a:srgbClr val="6AA84F"/>
                </a:solidFill>
              </a:rPr>
              <a:t>Pak een kastanje, maak 6 grote stappen van het mandje vandaan en probeer nu de kastanje in de mand te gooien.</a:t>
            </a:r>
            <a:endParaRPr i="1" sz="2300">
              <a:solidFill>
                <a:srgbClr val="6AA84F"/>
              </a:solidFill>
            </a:endParaRPr>
          </a:p>
          <a:p>
            <a:pPr indent="0" lvl="0" marL="0" rtl="0" algn="l">
              <a:spcBef>
                <a:spcPts val="0"/>
              </a:spcBef>
              <a:spcAft>
                <a:spcPts val="0"/>
              </a:spcAft>
              <a:buNone/>
            </a:pPr>
            <a:r>
              <a:t/>
            </a:r>
            <a:endParaRPr i="1" sz="2300">
              <a:solidFill>
                <a:srgbClr val="6AA84F"/>
              </a:solidFill>
            </a:endParaRPr>
          </a:p>
          <a:p>
            <a:pPr indent="0" lvl="0" marL="0" rtl="0" algn="l">
              <a:spcBef>
                <a:spcPts val="0"/>
              </a:spcBef>
              <a:spcAft>
                <a:spcPts val="0"/>
              </a:spcAft>
              <a:buNone/>
            </a:pPr>
            <a:r>
              <a:rPr i="1" lang="nl" sz="2300">
                <a:solidFill>
                  <a:srgbClr val="6AA84F"/>
                </a:solidFill>
              </a:rPr>
              <a:t>Pak een kastanje met lint en probeer deze zo ver mogelijk te gooien</a:t>
            </a:r>
            <a:r>
              <a:rPr i="1" lang="nl" sz="2300">
                <a:solidFill>
                  <a:srgbClr val="FF0000"/>
                </a:solidFill>
              </a:rPr>
              <a:t>.</a:t>
            </a:r>
            <a:endParaRPr i="1" sz="2300">
              <a:solidFill>
                <a:srgbClr val="FF0000"/>
              </a:solidFill>
            </a:endParaRPr>
          </a:p>
        </p:txBody>
      </p:sp>
      <p:pic>
        <p:nvPicPr>
          <p:cNvPr id="72" name="Google Shape;72;p15"/>
          <p:cNvPicPr preferRelativeResize="0"/>
          <p:nvPr/>
        </p:nvPicPr>
        <p:blipFill>
          <a:blip r:embed="rId3">
            <a:alphaModFix/>
          </a:blip>
          <a:stretch>
            <a:fillRect/>
          </a:stretch>
        </p:blipFill>
        <p:spPr>
          <a:xfrm rot="-5400000">
            <a:off x="6402890" y="2848565"/>
            <a:ext cx="1908000" cy="1628025"/>
          </a:xfrm>
          <a:prstGeom prst="rect">
            <a:avLst/>
          </a:prstGeom>
          <a:noFill/>
          <a:ln>
            <a:noFill/>
          </a:ln>
        </p:spPr>
      </p:pic>
      <p:pic>
        <p:nvPicPr>
          <p:cNvPr id="73" name="Google Shape;73;p15"/>
          <p:cNvPicPr preferRelativeResize="0"/>
          <p:nvPr/>
        </p:nvPicPr>
        <p:blipFill>
          <a:blip r:embed="rId4">
            <a:alphaModFix/>
          </a:blip>
          <a:stretch>
            <a:fillRect/>
          </a:stretch>
        </p:blipFill>
        <p:spPr>
          <a:xfrm rot="-4190555">
            <a:off x="7475000" y="1710719"/>
            <a:ext cx="498800" cy="857936"/>
          </a:xfrm>
          <a:prstGeom prst="rect">
            <a:avLst/>
          </a:prstGeom>
          <a:noFill/>
          <a:ln>
            <a:noFill/>
          </a:ln>
        </p:spPr>
      </p:pic>
      <p:pic>
        <p:nvPicPr>
          <p:cNvPr id="74" name="Google Shape;74;p15"/>
          <p:cNvPicPr preferRelativeResize="0"/>
          <p:nvPr/>
        </p:nvPicPr>
        <p:blipFill>
          <a:blip r:embed="rId4">
            <a:alphaModFix/>
          </a:blip>
          <a:stretch>
            <a:fillRect/>
          </a:stretch>
        </p:blipFill>
        <p:spPr>
          <a:xfrm rot="-6221487">
            <a:off x="7707577" y="1295118"/>
            <a:ext cx="406020" cy="6983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p:nvPr/>
        </p:nvSpPr>
        <p:spPr>
          <a:xfrm rot="-5400000">
            <a:off x="826400" y="-482600"/>
            <a:ext cx="4761000" cy="6035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6"/>
          <p:cNvSpPr txBox="1"/>
          <p:nvPr/>
        </p:nvSpPr>
        <p:spPr>
          <a:xfrm rot="-5400000">
            <a:off x="1416925" y="-992500"/>
            <a:ext cx="4734300" cy="70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500"/>
          </a:p>
          <a:p>
            <a:pPr indent="0" lvl="0" marL="0" rtl="0" algn="l">
              <a:spcBef>
                <a:spcPts val="0"/>
              </a:spcBef>
              <a:spcAft>
                <a:spcPts val="0"/>
              </a:spcAft>
              <a:buNone/>
            </a:pPr>
            <a:r>
              <a:rPr lang="nl" sz="2500"/>
              <a:t>Kabouters zijn dol op de herfst. Ze genieten dan van alle kleuren die de blaadjes hebben.</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i="1" lang="nl" sz="2500">
                <a:solidFill>
                  <a:srgbClr val="6AA84F"/>
                </a:solidFill>
              </a:rPr>
              <a:t>Probeer zoveel mogelijk verschillende gekleurde blaadjes te vinden.</a:t>
            </a:r>
            <a:endParaRPr i="1" sz="2500">
              <a:solidFill>
                <a:srgbClr val="6AA84F"/>
              </a:solidFill>
            </a:endParaRPr>
          </a:p>
          <a:p>
            <a:pPr indent="0" lvl="0" marL="0" rtl="0" algn="l">
              <a:spcBef>
                <a:spcPts val="0"/>
              </a:spcBef>
              <a:spcAft>
                <a:spcPts val="0"/>
              </a:spcAft>
              <a:buNone/>
            </a:pPr>
            <a:r>
              <a:rPr i="1" lang="nl" sz="2500">
                <a:solidFill>
                  <a:srgbClr val="6AA84F"/>
                </a:solidFill>
              </a:rPr>
              <a:t> Leg ze maar op een rijtje.</a:t>
            </a:r>
            <a:endParaRPr i="1" sz="2500">
              <a:solidFill>
                <a:srgbClr val="6AA84F"/>
              </a:solidFill>
            </a:endParaRPr>
          </a:p>
        </p:txBody>
      </p:sp>
      <p:pic>
        <p:nvPicPr>
          <p:cNvPr id="81" name="Google Shape;81;p16"/>
          <p:cNvPicPr preferRelativeResize="0"/>
          <p:nvPr/>
        </p:nvPicPr>
        <p:blipFill>
          <a:blip r:embed="rId3">
            <a:alphaModFix/>
          </a:blip>
          <a:stretch>
            <a:fillRect/>
          </a:stretch>
        </p:blipFill>
        <p:spPr>
          <a:xfrm>
            <a:off x="4974724" y="576002"/>
            <a:ext cx="1419000" cy="1431975"/>
          </a:xfrm>
          <a:prstGeom prst="rect">
            <a:avLst/>
          </a:prstGeom>
          <a:noFill/>
          <a:ln>
            <a:noFill/>
          </a:ln>
        </p:spPr>
      </p:pic>
      <p:pic>
        <p:nvPicPr>
          <p:cNvPr id="82" name="Google Shape;82;p16"/>
          <p:cNvPicPr preferRelativeResize="0"/>
          <p:nvPr/>
        </p:nvPicPr>
        <p:blipFill>
          <a:blip r:embed="rId4">
            <a:alphaModFix/>
          </a:blip>
          <a:stretch>
            <a:fillRect/>
          </a:stretch>
        </p:blipFill>
        <p:spPr>
          <a:xfrm>
            <a:off x="6834805" y="1820737"/>
            <a:ext cx="1519625" cy="1386025"/>
          </a:xfrm>
          <a:prstGeom prst="rect">
            <a:avLst/>
          </a:prstGeom>
          <a:noFill/>
          <a:ln>
            <a:noFill/>
          </a:ln>
        </p:spPr>
      </p:pic>
      <p:pic>
        <p:nvPicPr>
          <p:cNvPr id="83" name="Google Shape;83;p16"/>
          <p:cNvPicPr preferRelativeResize="0"/>
          <p:nvPr/>
        </p:nvPicPr>
        <p:blipFill>
          <a:blip r:embed="rId5">
            <a:alphaModFix/>
          </a:blip>
          <a:stretch>
            <a:fillRect/>
          </a:stretch>
        </p:blipFill>
        <p:spPr>
          <a:xfrm>
            <a:off x="4498474" y="2756275"/>
            <a:ext cx="1726126" cy="175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nvSpPr>
        <p:spPr>
          <a:xfrm rot="-5400000">
            <a:off x="1351450" y="-922825"/>
            <a:ext cx="4815300" cy="6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300"/>
              <a:t>In de herfst groeien er veel paddenstoelen. Als het hard regent kruipt de kabouter snel onder de paddenstoel. Dan zit hij lekker droog.</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i="1" lang="nl" sz="2300">
                <a:solidFill>
                  <a:srgbClr val="6AA84F"/>
                </a:solidFill>
              </a:rPr>
              <a:t>Ga eens op zoek naar een paddenstoel.</a:t>
            </a:r>
            <a:endParaRPr i="1" sz="2300">
              <a:solidFill>
                <a:srgbClr val="6AA84F"/>
              </a:solidFill>
            </a:endParaRPr>
          </a:p>
          <a:p>
            <a:pPr indent="0" lvl="0" marL="0" rtl="0" algn="l">
              <a:spcBef>
                <a:spcPts val="0"/>
              </a:spcBef>
              <a:spcAft>
                <a:spcPts val="0"/>
              </a:spcAft>
              <a:buNone/>
            </a:pPr>
            <a:r>
              <a:rPr i="1" lang="nl" sz="2300">
                <a:solidFill>
                  <a:srgbClr val="6AA84F"/>
                </a:solidFill>
              </a:rPr>
              <a:t>Wat zie je allemaal?</a:t>
            </a:r>
            <a:endParaRPr i="1" sz="2300">
              <a:solidFill>
                <a:srgbClr val="6AA84F"/>
              </a:solidFill>
            </a:endParaRPr>
          </a:p>
          <a:p>
            <a:pPr indent="0" lvl="0" marL="0" rtl="0" algn="l">
              <a:spcBef>
                <a:spcPts val="0"/>
              </a:spcBef>
              <a:spcAft>
                <a:spcPts val="0"/>
              </a:spcAft>
              <a:buNone/>
            </a:pPr>
            <a:r>
              <a:rPr i="1" lang="nl" sz="2300">
                <a:solidFill>
                  <a:srgbClr val="6AA84F"/>
                </a:solidFill>
              </a:rPr>
              <a:t>Welke kleur heeft de paddenstoel.</a:t>
            </a:r>
            <a:endParaRPr i="1" sz="2300">
              <a:solidFill>
                <a:srgbClr val="6AA84F"/>
              </a:solidFill>
            </a:endParaRPr>
          </a:p>
          <a:p>
            <a:pPr indent="0" lvl="0" marL="0" rtl="0" algn="l">
              <a:spcBef>
                <a:spcPts val="0"/>
              </a:spcBef>
              <a:spcAft>
                <a:spcPts val="0"/>
              </a:spcAft>
              <a:buNone/>
            </a:pPr>
            <a:r>
              <a:rPr i="1" lang="nl" sz="2300">
                <a:solidFill>
                  <a:srgbClr val="6AA84F"/>
                </a:solidFill>
              </a:rPr>
              <a:t>Kun je er ook met een spiegeltje onder kijken?</a:t>
            </a:r>
            <a:endParaRPr i="1" sz="2300">
              <a:solidFill>
                <a:srgbClr val="6AA84F"/>
              </a:solidFill>
            </a:endParaRPr>
          </a:p>
          <a:p>
            <a:pPr indent="0" lvl="0" marL="0" rtl="0" algn="l">
              <a:spcBef>
                <a:spcPts val="0"/>
              </a:spcBef>
              <a:spcAft>
                <a:spcPts val="0"/>
              </a:spcAft>
              <a:buNone/>
            </a:pPr>
            <a:r>
              <a:t/>
            </a:r>
            <a:endParaRPr i="1" sz="2300">
              <a:solidFill>
                <a:srgbClr val="6AA84F"/>
              </a:solidFill>
            </a:endParaRPr>
          </a:p>
          <a:p>
            <a:pPr indent="0" lvl="0" marL="0" rtl="0" algn="l">
              <a:spcBef>
                <a:spcPts val="0"/>
              </a:spcBef>
              <a:spcAft>
                <a:spcPts val="0"/>
              </a:spcAft>
              <a:buNone/>
            </a:pPr>
            <a:r>
              <a:rPr i="1" lang="nl" sz="2300">
                <a:solidFill>
                  <a:srgbClr val="6AA84F"/>
                </a:solidFill>
              </a:rPr>
              <a:t>Ken je het liedje:” Op een grote paddenstoel, rood met witte stippen.” Zing het maar eens.</a:t>
            </a:r>
            <a:endParaRPr i="1" sz="2300">
              <a:solidFill>
                <a:srgbClr val="6AA84F"/>
              </a:solidFill>
            </a:endParaRPr>
          </a:p>
        </p:txBody>
      </p:sp>
      <p:pic>
        <p:nvPicPr>
          <p:cNvPr id="89" name="Google Shape;89;p17"/>
          <p:cNvPicPr preferRelativeResize="0"/>
          <p:nvPr/>
        </p:nvPicPr>
        <p:blipFill>
          <a:blip r:embed="rId3">
            <a:alphaModFix/>
          </a:blip>
          <a:stretch>
            <a:fillRect/>
          </a:stretch>
        </p:blipFill>
        <p:spPr>
          <a:xfrm rot="-5661839">
            <a:off x="6833089" y="2863006"/>
            <a:ext cx="1554274" cy="1656008"/>
          </a:xfrm>
          <a:prstGeom prst="rect">
            <a:avLst/>
          </a:prstGeom>
          <a:noFill/>
          <a:ln>
            <a:noFill/>
          </a:ln>
        </p:spPr>
      </p:pic>
      <p:pic>
        <p:nvPicPr>
          <p:cNvPr id="90" name="Google Shape;90;p17"/>
          <p:cNvPicPr preferRelativeResize="0"/>
          <p:nvPr/>
        </p:nvPicPr>
        <p:blipFill>
          <a:blip r:embed="rId4">
            <a:alphaModFix/>
          </a:blip>
          <a:stretch>
            <a:fillRect/>
          </a:stretch>
        </p:blipFill>
        <p:spPr>
          <a:xfrm rot="-5400000">
            <a:off x="6898701" y="513957"/>
            <a:ext cx="1520675" cy="168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rot="-5400000">
            <a:off x="1797425" y="-675750"/>
            <a:ext cx="4753500" cy="64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300"/>
              <a:t>In de herfst maken spinnen prachtige webben. Vroeg in de morgen hangen er vaak kleine druppeltjes aan. De kabouters drinken er soms van.</a:t>
            </a:r>
            <a:endParaRPr sz="2300"/>
          </a:p>
          <a:p>
            <a:pPr indent="0" lvl="0" marL="0" rtl="0" algn="l">
              <a:spcBef>
                <a:spcPts val="0"/>
              </a:spcBef>
              <a:spcAft>
                <a:spcPts val="0"/>
              </a:spcAft>
              <a:buNone/>
            </a:pPr>
            <a:r>
              <a:t/>
            </a:r>
            <a:endParaRPr i="1" sz="2300">
              <a:solidFill>
                <a:srgbClr val="6AA84F"/>
              </a:solidFill>
            </a:endParaRPr>
          </a:p>
          <a:p>
            <a:pPr indent="0" lvl="0" marL="0" rtl="0" algn="l">
              <a:spcBef>
                <a:spcPts val="0"/>
              </a:spcBef>
              <a:spcAft>
                <a:spcPts val="0"/>
              </a:spcAft>
              <a:buNone/>
            </a:pPr>
            <a:r>
              <a:rPr i="1" lang="nl" sz="2300">
                <a:solidFill>
                  <a:srgbClr val="6AA84F"/>
                </a:solidFill>
              </a:rPr>
              <a:t>Kunnen jullie spinnenwebben of spinnen vinden?</a:t>
            </a:r>
            <a:endParaRPr i="1" sz="2300">
              <a:solidFill>
                <a:srgbClr val="6AA84F"/>
              </a:solidFill>
            </a:endParaRPr>
          </a:p>
          <a:p>
            <a:pPr indent="0" lvl="0" marL="0" rtl="0" algn="l">
              <a:spcBef>
                <a:spcPts val="0"/>
              </a:spcBef>
              <a:spcAft>
                <a:spcPts val="0"/>
              </a:spcAft>
              <a:buNone/>
            </a:pPr>
            <a:r>
              <a:rPr i="1" lang="nl" sz="2300">
                <a:solidFill>
                  <a:srgbClr val="6AA84F"/>
                </a:solidFill>
              </a:rPr>
              <a:t>Je moet goed zoeken, want ze kunnen zich heel goed verstoppen hoor!</a:t>
            </a:r>
            <a:endParaRPr i="1" sz="2300">
              <a:solidFill>
                <a:srgbClr val="6AA84F"/>
              </a:solidFill>
            </a:endParaRPr>
          </a:p>
        </p:txBody>
      </p:sp>
      <p:pic>
        <p:nvPicPr>
          <p:cNvPr id="96" name="Google Shape;96;p18"/>
          <p:cNvPicPr preferRelativeResize="0"/>
          <p:nvPr/>
        </p:nvPicPr>
        <p:blipFill>
          <a:blip r:embed="rId3">
            <a:alphaModFix/>
          </a:blip>
          <a:stretch>
            <a:fillRect/>
          </a:stretch>
        </p:blipFill>
        <p:spPr>
          <a:xfrm rot="-5400000">
            <a:off x="6286850" y="3107820"/>
            <a:ext cx="1726100" cy="1547699"/>
          </a:xfrm>
          <a:prstGeom prst="rect">
            <a:avLst/>
          </a:prstGeom>
          <a:noFill/>
          <a:ln>
            <a:noFill/>
          </a:ln>
        </p:spPr>
      </p:pic>
      <p:pic>
        <p:nvPicPr>
          <p:cNvPr id="97" name="Google Shape;97;p18"/>
          <p:cNvPicPr preferRelativeResize="0"/>
          <p:nvPr/>
        </p:nvPicPr>
        <p:blipFill>
          <a:blip r:embed="rId4">
            <a:alphaModFix/>
          </a:blip>
          <a:stretch>
            <a:fillRect/>
          </a:stretch>
        </p:blipFill>
        <p:spPr>
          <a:xfrm rot="-5400000">
            <a:off x="5788895" y="644366"/>
            <a:ext cx="1877525" cy="149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rot="-5400000">
            <a:off x="1448075" y="-1038650"/>
            <a:ext cx="4757400" cy="70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100"/>
              <a:t>Zie jij soms ook veertjes op de grond liggen?</a:t>
            </a:r>
            <a:endParaRPr sz="2100"/>
          </a:p>
          <a:p>
            <a:pPr indent="0" lvl="0" marL="0" rtl="0" algn="l">
              <a:spcBef>
                <a:spcPts val="0"/>
              </a:spcBef>
              <a:spcAft>
                <a:spcPts val="0"/>
              </a:spcAft>
              <a:buNone/>
            </a:pPr>
            <a:r>
              <a:rPr lang="nl" sz="2100"/>
              <a:t>Ze zijn niet van de kabouters, maar van wie dan wel?</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 sz="2100"/>
              <a:t>In de herfst gaan veel vogels op reis naar een warmer land. Ze vinden het hier dan veel te koud. Gelukkig blijven er ook vogels nog hier. Die kunnen wel goed tegen de kou en vinden nog genoeg lekkers om te eten.</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i="1" lang="nl" sz="2100">
                <a:solidFill>
                  <a:srgbClr val="6AA84F"/>
                </a:solidFill>
              </a:rPr>
              <a:t>Zien jullie er een?</a:t>
            </a:r>
            <a:endParaRPr i="1" sz="2100">
              <a:solidFill>
                <a:srgbClr val="6AA84F"/>
              </a:solidFill>
            </a:endParaRPr>
          </a:p>
          <a:p>
            <a:pPr indent="0" lvl="0" marL="0" rtl="0" algn="l">
              <a:spcBef>
                <a:spcPts val="0"/>
              </a:spcBef>
              <a:spcAft>
                <a:spcPts val="0"/>
              </a:spcAft>
              <a:buNone/>
            </a:pPr>
            <a:r>
              <a:rPr i="1" lang="nl" sz="2100">
                <a:solidFill>
                  <a:srgbClr val="6AA84F"/>
                </a:solidFill>
              </a:rPr>
              <a:t>Horen jullie nu een vogel?</a:t>
            </a:r>
            <a:endParaRPr i="1" sz="2100">
              <a:solidFill>
                <a:srgbClr val="6AA84F"/>
              </a:solidFill>
            </a:endParaRPr>
          </a:p>
          <a:p>
            <a:pPr indent="0" lvl="0" marL="0" rtl="0" algn="l">
              <a:spcBef>
                <a:spcPts val="0"/>
              </a:spcBef>
              <a:spcAft>
                <a:spcPts val="0"/>
              </a:spcAft>
              <a:buNone/>
            </a:pPr>
            <a:r>
              <a:rPr i="1" lang="nl" sz="2100">
                <a:solidFill>
                  <a:srgbClr val="6AA84F"/>
                </a:solidFill>
              </a:rPr>
              <a:t>Kijk maar eens goed naar de vogelkaart. Misschien herken je wel een vogel.</a:t>
            </a:r>
            <a:endParaRPr i="1" sz="2100">
              <a:solidFill>
                <a:srgbClr val="6AA84F"/>
              </a:solidFill>
            </a:endParaRPr>
          </a:p>
        </p:txBody>
      </p:sp>
      <p:pic>
        <p:nvPicPr>
          <p:cNvPr id="103" name="Google Shape;103;p19"/>
          <p:cNvPicPr preferRelativeResize="0"/>
          <p:nvPr/>
        </p:nvPicPr>
        <p:blipFill>
          <a:blip r:embed="rId3">
            <a:alphaModFix/>
          </a:blip>
          <a:stretch>
            <a:fillRect/>
          </a:stretch>
        </p:blipFill>
        <p:spPr>
          <a:xfrm rot="-5400000">
            <a:off x="6214525" y="444049"/>
            <a:ext cx="1869000" cy="1629550"/>
          </a:xfrm>
          <a:prstGeom prst="rect">
            <a:avLst/>
          </a:prstGeom>
          <a:noFill/>
          <a:ln>
            <a:noFill/>
          </a:ln>
        </p:spPr>
      </p:pic>
      <p:pic>
        <p:nvPicPr>
          <p:cNvPr id="104" name="Google Shape;104;p19"/>
          <p:cNvPicPr preferRelativeResize="0"/>
          <p:nvPr/>
        </p:nvPicPr>
        <p:blipFill>
          <a:blip r:embed="rId4">
            <a:alphaModFix/>
          </a:blip>
          <a:stretch>
            <a:fillRect/>
          </a:stretch>
        </p:blipFill>
        <p:spPr>
          <a:xfrm rot="-5400000">
            <a:off x="7141413" y="3128139"/>
            <a:ext cx="1506473" cy="1432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rot="-5400000">
            <a:off x="1345650" y="-882325"/>
            <a:ext cx="4610700" cy="66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300"/>
              <a:t>In de herfst ligt er van alles op de grond. Blaadjes, takjes, kastanjes en andere vruchten.</a:t>
            </a:r>
            <a:endParaRPr sz="2300"/>
          </a:p>
          <a:p>
            <a:pPr indent="0" lvl="0" marL="0" rtl="0" algn="l">
              <a:spcBef>
                <a:spcPts val="0"/>
              </a:spcBef>
              <a:spcAft>
                <a:spcPts val="0"/>
              </a:spcAft>
              <a:buNone/>
            </a:pPr>
            <a:r>
              <a:t/>
            </a:r>
            <a:endParaRPr i="1" sz="2300">
              <a:solidFill>
                <a:srgbClr val="6AA84F"/>
              </a:solidFill>
            </a:endParaRPr>
          </a:p>
          <a:p>
            <a:pPr indent="0" lvl="0" marL="0" rtl="0" algn="l">
              <a:spcBef>
                <a:spcPts val="0"/>
              </a:spcBef>
              <a:spcAft>
                <a:spcPts val="0"/>
              </a:spcAft>
              <a:buNone/>
            </a:pPr>
            <a:r>
              <a:rPr i="1" lang="nl" sz="2300">
                <a:solidFill>
                  <a:srgbClr val="6AA84F"/>
                </a:solidFill>
              </a:rPr>
              <a:t>Probeer nu van alles te zoeken en maak er dan een mooi schilderij van op de grond.</a:t>
            </a:r>
            <a:endParaRPr i="1" sz="2300">
              <a:solidFill>
                <a:srgbClr val="6AA84F"/>
              </a:solidFill>
            </a:endParaRPr>
          </a:p>
          <a:p>
            <a:pPr indent="0" lvl="0" marL="0" rtl="0" algn="l">
              <a:spcBef>
                <a:spcPts val="0"/>
              </a:spcBef>
              <a:spcAft>
                <a:spcPts val="0"/>
              </a:spcAft>
              <a:buNone/>
            </a:pPr>
            <a:r>
              <a:t/>
            </a:r>
            <a:endParaRPr i="1" sz="2300">
              <a:solidFill>
                <a:srgbClr val="6AA84F"/>
              </a:solidFill>
            </a:endParaRPr>
          </a:p>
          <a:p>
            <a:pPr indent="0" lvl="0" marL="0" rtl="0" algn="l">
              <a:spcBef>
                <a:spcPts val="0"/>
              </a:spcBef>
              <a:spcAft>
                <a:spcPts val="0"/>
              </a:spcAft>
              <a:buNone/>
            </a:pPr>
            <a:r>
              <a:rPr lang="nl" sz="2300"/>
              <a:t>De kabouters kunnen dan vanavond alles op hun gemakje gaan bekijken. Dan is het net een museum.</a:t>
            </a:r>
            <a:endParaRPr sz="2300"/>
          </a:p>
        </p:txBody>
      </p:sp>
      <p:pic>
        <p:nvPicPr>
          <p:cNvPr id="110" name="Google Shape;110;p20"/>
          <p:cNvPicPr preferRelativeResize="0"/>
          <p:nvPr/>
        </p:nvPicPr>
        <p:blipFill>
          <a:blip r:embed="rId3">
            <a:alphaModFix/>
          </a:blip>
          <a:stretch>
            <a:fillRect/>
          </a:stretch>
        </p:blipFill>
        <p:spPr>
          <a:xfrm rot="-5400000">
            <a:off x="4797160" y="956466"/>
            <a:ext cx="4283725" cy="3426151"/>
          </a:xfrm>
          <a:prstGeom prst="rect">
            <a:avLst/>
          </a:prstGeom>
          <a:noFill/>
          <a:ln>
            <a:noFill/>
          </a:ln>
        </p:spPr>
      </p:pic>
      <p:pic>
        <p:nvPicPr>
          <p:cNvPr id="111" name="Google Shape;111;p20"/>
          <p:cNvPicPr preferRelativeResize="0"/>
          <p:nvPr/>
        </p:nvPicPr>
        <p:blipFill>
          <a:blip r:embed="rId4">
            <a:alphaModFix/>
          </a:blip>
          <a:stretch>
            <a:fillRect/>
          </a:stretch>
        </p:blipFill>
        <p:spPr>
          <a:xfrm rot="-5552717">
            <a:off x="7436075" y="1632100"/>
            <a:ext cx="562675" cy="617316"/>
          </a:xfrm>
          <a:prstGeom prst="rect">
            <a:avLst/>
          </a:prstGeom>
          <a:noFill/>
          <a:ln>
            <a:noFill/>
          </a:ln>
        </p:spPr>
      </p:pic>
      <p:pic>
        <p:nvPicPr>
          <p:cNvPr id="112" name="Google Shape;112;p20"/>
          <p:cNvPicPr preferRelativeResize="0"/>
          <p:nvPr/>
        </p:nvPicPr>
        <p:blipFill>
          <a:blip r:embed="rId5">
            <a:alphaModFix/>
          </a:blip>
          <a:stretch>
            <a:fillRect/>
          </a:stretch>
        </p:blipFill>
        <p:spPr>
          <a:xfrm rot="-5400000">
            <a:off x="7564688" y="3166313"/>
            <a:ext cx="431725" cy="515400"/>
          </a:xfrm>
          <a:prstGeom prst="rect">
            <a:avLst/>
          </a:prstGeom>
          <a:noFill/>
          <a:ln>
            <a:noFill/>
          </a:ln>
        </p:spPr>
      </p:pic>
      <p:pic>
        <p:nvPicPr>
          <p:cNvPr id="113" name="Google Shape;113;p20"/>
          <p:cNvPicPr preferRelativeResize="0"/>
          <p:nvPr/>
        </p:nvPicPr>
        <p:blipFill>
          <a:blip r:embed="rId6">
            <a:alphaModFix/>
          </a:blip>
          <a:stretch>
            <a:fillRect/>
          </a:stretch>
        </p:blipFill>
        <p:spPr>
          <a:xfrm rot="-5277600">
            <a:off x="7216750" y="3327011"/>
            <a:ext cx="480200" cy="11464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